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oleObject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63" r:id="rId3"/>
    <p:sldId id="262" r:id="rId4"/>
    <p:sldId id="257" r:id="rId5"/>
    <p:sldId id="265" r:id="rId6"/>
    <p:sldId id="259" r:id="rId7"/>
    <p:sldId id="264" r:id="rId8"/>
    <p:sldId id="260" r:id="rId9"/>
    <p:sldId id="261" r:id="rId10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2"/>
  </p:normalViewPr>
  <p:slideViewPr>
    <p:cSldViewPr>
      <p:cViewPr varScale="1">
        <p:scale>
          <a:sx n="111" d="100"/>
          <a:sy n="111" d="100"/>
        </p:scale>
        <p:origin x="119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552DAB-3527-5948-92AD-E21EFAEA1FC1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63358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E2F130-1578-694A-9DFB-E95C8B5BA425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3839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DCE76F-1FEE-234B-BCA2-045ADA754CD9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12627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9FCF40-6F13-2C40-9309-C5B02EA2660A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9875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C7B3B-A9B4-8442-A96C-53505A7027A2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05489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9359F2-4FF0-8341-B13D-4970849601AB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1025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A25F8C-4086-AB4C-B103-281D3959CF2C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89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CCF823-55A4-5C41-945C-028EDB9DEB13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5106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FE440-988D-424A-8AF7-3E46F30B0206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21605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1C0892-0398-4C4F-80F4-A97E515BF9F0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9159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25E4D5-C6F3-3540-BF5A-828A19DCCAF2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73365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3C1983-B0B1-1E40-8C46-74B69FC8F9D1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857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57822F-2A6B-2741-A0A8-9A568C1EA175}" type="slidenum">
              <a:rPr lang="de-AT" altLang="de-DE"/>
              <a:pPr/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FT%20Men%C3%BC.ppt#-1,1,Folie 1" TargetMode="Externa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upload.wikimedia.org/wikipedia/commons/f/f5/Mycobacterium_tuberculosis_8438_lores.jpg" TargetMode="Externa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.wikipedia.org/wiki/Bild:Tuberculosis-x-ray-1.jpg" TargetMode="Externa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4000" dirty="0"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7200" smtClean="0">
                <a:solidFill>
                  <a:srgbClr val="003366"/>
                </a:solidFill>
                <a:latin typeface="Arial Black" charset="0"/>
              </a:rPr>
              <a:t>Lungen-</a:t>
            </a:r>
            <a:endParaRPr lang="de-DE" altLang="de-DE" sz="7200" dirty="0" smtClean="0">
              <a:solidFill>
                <a:srgbClr val="003366"/>
              </a:solidFill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7200" dirty="0" smtClean="0">
                <a:solidFill>
                  <a:srgbClr val="003366"/>
                </a:solidFill>
                <a:latin typeface="Arial Black" charset="0"/>
              </a:rPr>
              <a:t>Tuberkulose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7200" dirty="0" smtClean="0">
                <a:solidFill>
                  <a:srgbClr val="003366"/>
                </a:solidFill>
                <a:latin typeface="Arial Black" charset="0"/>
              </a:rPr>
              <a:t>(TBC)</a:t>
            </a:r>
            <a:endParaRPr lang="de-AT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87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charset="0"/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323850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de-AT" altLang="de-DE">
                <a:latin typeface="Arial Black" charset="0"/>
              </a:rPr>
              <a:t>TBC – Todesangst - Heilungsphase</a:t>
            </a:r>
          </a:p>
        </p:txBody>
      </p:sp>
      <p:pic>
        <p:nvPicPr>
          <p:cNvPr id="14339" name="Bild 1" descr="149 Lunge Überblick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987425"/>
            <a:ext cx="6613525" cy="587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Sonntag,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588" y="981075"/>
            <a:ext cx="41243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5" descr="Sonntag,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981075"/>
            <a:ext cx="3754437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de-AT" sz="240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Tuberkulose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Object 2"/>
          <p:cNvGraphicFramePr>
            <a:graphicFrameLocks noChangeAspect="1"/>
          </p:cNvGraphicFramePr>
          <p:nvPr>
            <p:ph/>
          </p:nvPr>
        </p:nvGraphicFramePr>
        <p:xfrm>
          <a:off x="0" y="-123825"/>
          <a:ext cx="9144000" cy="698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CorelPhotoPaint.Image.10" r:id="rId3" imgW="5619048" imgH="4085714" progId="CorelPhotoPaint.Image.10">
                  <p:embed/>
                </p:oleObj>
              </mc:Choice>
              <mc:Fallback>
                <p:oleObj name="CorelPhotoPaint.Image.10" r:id="rId3" imgW="5619048" imgH="4085714" progId="CorelPhotoPaint.Image.1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23825"/>
                        <a:ext cx="9144000" cy="698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de-AT" sz="240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Lichtmikroskop: Mykobakterium tuberculosum </a:t>
            </a:r>
          </a:p>
        </p:txBody>
      </p:sp>
      <p:cxnSp>
        <p:nvCxnSpPr>
          <p:cNvPr id="16387" name="Gerade Verbindung mit Pfeil 3"/>
          <p:cNvCxnSpPr>
            <a:cxnSpLocks noChangeShapeType="1"/>
          </p:cNvCxnSpPr>
          <p:nvPr/>
        </p:nvCxnSpPr>
        <p:spPr bwMode="auto">
          <a:xfrm flipV="1">
            <a:off x="1908175" y="3213100"/>
            <a:ext cx="431800" cy="434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Bild:Mycobacterium tuberculosis 8438 lore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906463"/>
            <a:ext cx="8280400" cy="561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32385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de-AT" sz="240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Elektronenmikroskop: Tuberkel-Bakterien</a:t>
            </a:r>
            <a:endParaRPr lang="de-AT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Sonntag, 2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088" y="809625"/>
            <a:ext cx="7561262" cy="604996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323850" y="2603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de-AT" altLang="de-DE">
                <a:latin typeface="Arial Black" charset="0"/>
              </a:rPr>
              <a:t>TBC-Todesfälle 1906 - 1934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j-cs"/>
            </a:endParaRPr>
          </a:p>
        </p:txBody>
      </p:sp>
      <p:pic>
        <p:nvPicPr>
          <p:cNvPr id="11269" name="Picture 5" descr="Röntgenbild der Lungen bei fortgeschrittener Lungentuberkulose mit beidseitigen Infiltraten (weiße Dreiecke) und einer Kaverne (schwarze Pfeile) im rechten Oberlappen">
            <a:hlinkClick r:id="rId2" tooltip="Röntgenbild der Lungen bei fortgeschrittener Lungentuberkulose mit beidseitigen Infiltraten (weiße Dreiecke) und einer Kaverne (schwarze Pfeile) im rechten Oberlappen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41275"/>
            <a:ext cx="9144000" cy="70707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32385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de-AT" sz="2400">
                <a:latin typeface="Arial Black" charset="0"/>
                <a:ea typeface="ＭＳ Ｐゴシック" charset="0"/>
              </a:rPr>
              <a:t> Lungen - Tuberkulose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92138" y="274638"/>
            <a:ext cx="704215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de-AT" altLang="de-DE" sz="3600" b="1">
              <a:solidFill>
                <a:schemeClr val="bg1"/>
              </a:solidFill>
            </a:endParaRPr>
          </a:p>
          <a:p>
            <a:pPr eaLnBrk="1" hangingPunct="1"/>
            <a:endParaRPr lang="de-AT" altLang="de-DE" sz="3600" b="1">
              <a:solidFill>
                <a:schemeClr val="bg1"/>
              </a:solidFill>
            </a:endParaRPr>
          </a:p>
          <a:p>
            <a:pPr eaLnBrk="1" hangingPunct="1"/>
            <a:r>
              <a:rPr lang="de-AT" altLang="de-DE" sz="3600" b="1">
                <a:solidFill>
                  <a:schemeClr val="bg1"/>
                </a:solidFill>
              </a:rPr>
              <a:t>364 000 Menschen wurden </a:t>
            </a:r>
          </a:p>
          <a:p>
            <a:pPr eaLnBrk="1" hangingPunct="1"/>
            <a:r>
              <a:rPr lang="de-AT" altLang="de-DE" sz="3600" b="1">
                <a:solidFill>
                  <a:schemeClr val="bg1"/>
                </a:solidFill>
              </a:rPr>
              <a:t>BCG geimpft.</a:t>
            </a:r>
          </a:p>
          <a:p>
            <a:pPr eaLnBrk="1" hangingPunct="1"/>
            <a:endParaRPr lang="de-AT" altLang="de-DE" sz="3600" b="1">
              <a:solidFill>
                <a:schemeClr val="bg1"/>
              </a:solidFill>
            </a:endParaRPr>
          </a:p>
          <a:p>
            <a:pPr eaLnBrk="1" hangingPunct="1"/>
            <a:r>
              <a:rPr lang="de-AT" altLang="de-DE" sz="3600" b="1">
                <a:solidFill>
                  <a:schemeClr val="bg1"/>
                </a:solidFill>
              </a:rPr>
              <a:t>Ebensoviele blieben ungeimpft.</a:t>
            </a:r>
          </a:p>
          <a:p>
            <a:pPr eaLnBrk="1" hangingPunct="1"/>
            <a:endParaRPr lang="de-AT" altLang="de-DE" sz="3600" b="1">
              <a:solidFill>
                <a:schemeClr val="bg1"/>
              </a:solidFill>
            </a:endParaRPr>
          </a:p>
          <a:p>
            <a:pPr eaLnBrk="1" hangingPunct="1"/>
            <a:r>
              <a:rPr lang="de-AT" altLang="de-DE" sz="3600" b="1">
                <a:solidFill>
                  <a:schemeClr val="bg1"/>
                </a:solidFill>
              </a:rPr>
              <a:t>Die Erkrankungshäufigkeit der</a:t>
            </a:r>
          </a:p>
          <a:p>
            <a:pPr eaLnBrk="1" hangingPunct="1"/>
            <a:r>
              <a:rPr lang="de-AT" altLang="de-DE" sz="3600" b="1">
                <a:solidFill>
                  <a:schemeClr val="bg1"/>
                </a:solidFill>
              </a:rPr>
              <a:t>Geimpften war höher als die</a:t>
            </a:r>
          </a:p>
          <a:p>
            <a:pPr eaLnBrk="1" hangingPunct="1"/>
            <a:r>
              <a:rPr lang="de-AT" altLang="de-DE" sz="3600" b="1">
                <a:solidFill>
                  <a:schemeClr val="bg1"/>
                </a:solidFill>
              </a:rPr>
              <a:t>der Ungeimpften!</a:t>
            </a: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32385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de-AT" altLang="de-DE">
                <a:latin typeface="Arial Black" charset="0"/>
              </a:rPr>
              <a:t>WHO – Großversuch in Indien 1968 - 1971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79388" y="989013"/>
            <a:ext cx="8631237" cy="375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de-AT" altLang="de-DE" sz="4800" b="1">
              <a:solidFill>
                <a:schemeClr val="bg1"/>
              </a:solidFill>
            </a:endParaRPr>
          </a:p>
          <a:p>
            <a:pPr eaLnBrk="1" hangingPunct="1"/>
            <a:endParaRPr lang="de-AT" altLang="de-DE" sz="4800" b="1">
              <a:solidFill>
                <a:schemeClr val="bg1"/>
              </a:solidFill>
            </a:endParaRPr>
          </a:p>
          <a:p>
            <a:pPr eaLnBrk="1" hangingPunct="1">
              <a:buFontTx/>
              <a:buChar char="-"/>
            </a:pPr>
            <a:r>
              <a:rPr lang="de-AT" altLang="de-DE" sz="4800" b="1">
                <a:solidFill>
                  <a:schemeClr val="bg1"/>
                </a:solidFill>
              </a:rPr>
              <a:t> „kein Effekt!</a:t>
            </a:r>
            <a:r>
              <a:rPr lang="ja-JP" altLang="de-AT" sz="4800" b="1">
                <a:solidFill>
                  <a:schemeClr val="bg1"/>
                </a:solidFill>
              </a:rPr>
              <a:t>“</a:t>
            </a:r>
            <a:endParaRPr lang="de-AT" altLang="ja-JP" sz="4800" b="1">
              <a:solidFill>
                <a:schemeClr val="bg1"/>
              </a:solidFill>
            </a:endParaRPr>
          </a:p>
          <a:p>
            <a:pPr eaLnBrk="1" hangingPunct="1">
              <a:buFontTx/>
              <a:buChar char="-"/>
            </a:pPr>
            <a:r>
              <a:rPr lang="de-AT" altLang="de-DE" sz="4800" b="1">
                <a:solidFill>
                  <a:schemeClr val="bg1"/>
                </a:solidFill>
              </a:rPr>
              <a:t> „jede Menge Impfschäden!</a:t>
            </a:r>
            <a:r>
              <a:rPr lang="ja-JP" altLang="de-AT" sz="4800" b="1">
                <a:solidFill>
                  <a:schemeClr val="bg1"/>
                </a:solidFill>
              </a:rPr>
              <a:t>“</a:t>
            </a:r>
            <a:endParaRPr lang="de-AT" altLang="ja-JP" sz="4800" b="1">
              <a:solidFill>
                <a:schemeClr val="bg1"/>
              </a:solidFill>
            </a:endParaRPr>
          </a:p>
          <a:p>
            <a:pPr eaLnBrk="1" hangingPunct="1"/>
            <a:endParaRPr lang="de-AT" altLang="de-DE" sz="4800" b="1">
              <a:solidFill>
                <a:schemeClr val="bg1"/>
              </a:solidFill>
            </a:endParaRP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32385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de-AT" altLang="de-DE">
                <a:latin typeface="Arial Black" charset="0"/>
              </a:rPr>
              <a:t>2001: Verbot der TBC – Impfung für Neugeborene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Macintosh PowerPoint</Application>
  <PresentationFormat>Bildschirmpräsentation (4:3)</PresentationFormat>
  <Paragraphs>26</Paragraphs>
  <Slides>9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ＭＳ Ｐゴシック</vt:lpstr>
      <vt:lpstr>Calibri</vt:lpstr>
      <vt:lpstr>Arial Black</vt:lpstr>
      <vt:lpstr>Standarddesign</vt:lpstr>
      <vt:lpstr>Corel PHOTO-PAINT 10.0-Bild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Microsoft Office-Anwender</cp:lastModifiedBy>
  <cp:revision>2</cp:revision>
  <dcterms:created xsi:type="dcterms:W3CDTF">2019-09-27T09:44:28Z</dcterms:created>
  <dcterms:modified xsi:type="dcterms:W3CDTF">2019-09-27T09:45:57Z</dcterms:modified>
</cp:coreProperties>
</file>