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sldIdLst>
    <p:sldId id="328" r:id="rId2"/>
    <p:sldId id="268" r:id="rId3"/>
    <p:sldId id="315" r:id="rId4"/>
    <p:sldId id="316" r:id="rId5"/>
    <p:sldId id="317" r:id="rId6"/>
    <p:sldId id="318" r:id="rId7"/>
    <p:sldId id="319" r:id="rId8"/>
    <p:sldId id="262" r:id="rId9"/>
    <p:sldId id="304" r:id="rId10"/>
    <p:sldId id="329" r:id="rId11"/>
    <p:sldId id="314" r:id="rId12"/>
    <p:sldId id="324" r:id="rId13"/>
    <p:sldId id="326" r:id="rId14"/>
    <p:sldId id="327" r:id="rId15"/>
    <p:sldId id="334" r:id="rId16"/>
    <p:sldId id="336" r:id="rId17"/>
    <p:sldId id="337" r:id="rId18"/>
    <p:sldId id="339" r:id="rId19"/>
    <p:sldId id="340" r:id="rId20"/>
    <p:sldId id="330" r:id="rId21"/>
    <p:sldId id="331" r:id="rId22"/>
    <p:sldId id="312" r:id="rId23"/>
    <p:sldId id="311" r:id="rId24"/>
    <p:sldId id="310" r:id="rId25"/>
    <p:sldId id="320" r:id="rId26"/>
    <p:sldId id="321" r:id="rId27"/>
    <p:sldId id="322" r:id="rId28"/>
    <p:sldId id="323" r:id="rId29"/>
  </p:sldIdLst>
  <p:sldSz cx="9144000" cy="6858000" type="screen4x3"/>
  <p:notesSz cx="6858000" cy="9144000"/>
  <p:defaultTextStyle>
    <a:defPPr>
      <a:defRPr lang="de-AT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86"/>
    <p:restoredTop sz="86411"/>
  </p:normalViewPr>
  <p:slideViewPr>
    <p:cSldViewPr>
      <p:cViewPr varScale="1">
        <p:scale>
          <a:sx n="100" d="100"/>
          <a:sy n="100" d="100"/>
        </p:scale>
        <p:origin x="496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7" d="100"/>
        <a:sy n="87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9395" name="Rectangle 3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34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9397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 noProof="0"/>
              <a:t>Textmasterformate durch Klicken bearbeiten</a:t>
            </a:r>
          </a:p>
          <a:p>
            <a:pPr lvl="1"/>
            <a:r>
              <a:rPr lang="de-AT" altLang="de-DE" noProof="0"/>
              <a:t>Zweite Ebene</a:t>
            </a:r>
          </a:p>
          <a:p>
            <a:pPr lvl="2"/>
            <a:r>
              <a:rPr lang="de-AT" altLang="de-DE" noProof="0"/>
              <a:t>Dritte Ebene</a:t>
            </a:r>
          </a:p>
          <a:p>
            <a:pPr lvl="3"/>
            <a:r>
              <a:rPr lang="de-AT" altLang="de-DE" noProof="0"/>
              <a:t>Vierte Ebene</a:t>
            </a:r>
          </a:p>
          <a:p>
            <a:pPr lvl="4"/>
            <a:r>
              <a:rPr lang="de-AT" altLang="de-DE" noProof="0"/>
              <a:t>Fünfte Ebene</a:t>
            </a:r>
          </a:p>
        </p:txBody>
      </p:sp>
      <p:sp>
        <p:nvSpPr>
          <p:cNvPr id="59398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9399" name="Rectangle 7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28656564-880A-E840-B2EF-F4B9F409A8FE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20403064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2A2154F7-478C-A34D-B5CC-206FDF97ADD2}" type="slidenum">
              <a:rPr lang="de-AT" altLang="de-DE"/>
              <a:pPr>
                <a:spcBef>
                  <a:spcPct val="0"/>
                </a:spcBef>
              </a:pPr>
              <a:t>11</a:t>
            </a:fld>
            <a:endParaRPr lang="de-AT" altLang="de-DE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20668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3F92456F-FC38-8744-9EFD-7DD4E70633C7}" type="slidenum">
              <a:rPr lang="de-DE" altLang="de-DE"/>
              <a:pPr>
                <a:spcBef>
                  <a:spcPct val="0"/>
                </a:spcBef>
              </a:pPr>
              <a:t>22</a:t>
            </a:fld>
            <a:endParaRPr lang="de-DE" altLang="de-DE"/>
          </a:p>
        </p:txBody>
      </p:sp>
      <p:sp>
        <p:nvSpPr>
          <p:cNvPr id="4198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E86E4ED-034C-5842-A707-5F85A98064D2}" type="slidenum">
              <a:rPr lang="de-AT" altLang="de-DE">
                <a:latin typeface="Times New Roman" charset="0"/>
              </a:rPr>
              <a:pPr algn="r" eaLnBrk="1" hangingPunct="1">
                <a:spcBef>
                  <a:spcPct val="0"/>
                </a:spcBef>
              </a:pPr>
              <a:t>22</a:t>
            </a:fld>
            <a:endParaRPr lang="de-AT" altLang="de-DE">
              <a:latin typeface="Times New Roman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20034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BA313F-C278-A349-9430-A4034118FED8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374935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7FF9F7-78D5-B846-8C2C-486A679AF323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440259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5D5299-7690-A944-9C60-427B233221A5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99660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3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125D82-3D02-9E45-B82B-F56CE9C30AF4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2143548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9007BC-3D0A-EE4B-8B54-29237242B722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819625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A0D47D-074A-464D-9566-F95034F7FAA8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487515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16C5A7-1E53-0949-8B41-20C9C3CC22BD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814394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618A6E-1FB0-C943-8ACD-384EB68D463D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264893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4A4669-AF87-9342-A782-BA4818DE065B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331437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3294B2-4362-4340-8C55-4A84E3A71AC3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2044327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71EE0F-7D2F-B642-B600-44D7634DE8A4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415760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916696-30AC-E245-AA34-384F0E60931B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562670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/>
              <a:t>Textmasterformate durch Klicken bearbeiten</a:t>
            </a:r>
          </a:p>
          <a:p>
            <a:pPr lvl="1"/>
            <a:r>
              <a:rPr lang="de-AT" altLang="de-DE"/>
              <a:t>Zweite Ebene</a:t>
            </a:r>
          </a:p>
          <a:p>
            <a:pPr lvl="2"/>
            <a:r>
              <a:rPr lang="de-AT" altLang="de-DE"/>
              <a:t>Dritte Ebene</a:t>
            </a:r>
          </a:p>
          <a:p>
            <a:pPr lvl="3"/>
            <a:r>
              <a:rPr lang="de-AT" altLang="de-DE"/>
              <a:t>Vierte Ebene</a:t>
            </a:r>
          </a:p>
          <a:p>
            <a:pPr lvl="4"/>
            <a:r>
              <a:rPr lang="de-AT" altLang="de-DE"/>
              <a:t>Fünfte Ebene</a:t>
            </a:r>
          </a:p>
        </p:txBody>
      </p:sp>
      <p:sp>
        <p:nvSpPr>
          <p:cNvPr id="1028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9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30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3657F551-C0CC-6149-9469-8624432AD160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hyperlink" Target="FT%20Men%2525252525252525C3%2525252525252525BC.ppt#-1,1,Folie 1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hyperlink" Target="FT%20Men%C3%BC.ppt#-1,1,Folie 1" TargetMode="External"/><Relationship Id="rId3" Type="http://schemas.openxmlformats.org/officeDocument/2006/relationships/image" Target="../media/image20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2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3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4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AutoShape 3">
            <a:hlinkClick r:id="rId2" action="ppaction://hlinkpres?slideindex=1&amp;slidetitle=Folie 1" highlightClick="1"/>
          </p:cNvPr>
          <p:cNvSpPr>
            <a:spLocks noChangeAspect="1" noChangeArrowheads="1"/>
          </p:cNvSpPr>
          <p:nvPr/>
        </p:nvSpPr>
        <p:spPr bwMode="auto">
          <a:xfrm>
            <a:off x="8305800" y="152400"/>
            <a:ext cx="312738" cy="312738"/>
          </a:xfrm>
          <a:prstGeom prst="actionButtonHome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  <p:sp>
        <p:nvSpPr>
          <p:cNvPr id="15362" name="AutoShape 4"/>
          <p:cNvSpPr>
            <a:spLocks noChangeArrowheads="1"/>
          </p:cNvSpPr>
          <p:nvPr/>
        </p:nvSpPr>
        <p:spPr bwMode="auto">
          <a:xfrm>
            <a:off x="457200" y="404813"/>
            <a:ext cx="8229600" cy="58324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4000">
              <a:latin typeface="Arial Black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7200" smtClean="0">
                <a:solidFill>
                  <a:srgbClr val="003366"/>
                </a:solidFill>
                <a:latin typeface="Arial Black" charset="0"/>
              </a:rPr>
              <a:t>Brust</a:t>
            </a:r>
            <a:r>
              <a:rPr lang="de-DE" altLang="de-DE" sz="7200" dirty="0">
                <a:solidFill>
                  <a:srgbClr val="003366"/>
                </a:solidFill>
                <a:latin typeface="Arial Black" charset="0"/>
              </a:rPr>
              <a:t/>
            </a:r>
            <a:br>
              <a:rPr lang="de-DE" altLang="de-DE" sz="7200" dirty="0">
                <a:solidFill>
                  <a:srgbClr val="003366"/>
                </a:solidFill>
                <a:latin typeface="Arial Black" charset="0"/>
              </a:rPr>
            </a:br>
            <a:endParaRPr lang="de-AT" altLang="de-DE" sz="7200" dirty="0">
              <a:solidFill>
                <a:srgbClr val="003366"/>
              </a:solidFill>
              <a:latin typeface="Arial Black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Bild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875" y="1100138"/>
            <a:ext cx="4092575" cy="575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8" name="AutoShape 2"/>
          <p:cNvSpPr>
            <a:spLocks noChangeArrowheads="1"/>
          </p:cNvSpPr>
          <p:nvPr/>
        </p:nvSpPr>
        <p:spPr bwMode="auto">
          <a:xfrm>
            <a:off x="457200" y="22860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2400">
                <a:solidFill>
                  <a:srgbClr val="003366"/>
                </a:solidFill>
                <a:latin typeface="Arial Black" charset="0"/>
              </a:rPr>
              <a:t>Brustdrüsen</a:t>
            </a:r>
            <a:endParaRPr lang="de-AT" altLang="de-DE" sz="2400">
              <a:solidFill>
                <a:srgbClr val="003366"/>
              </a:solidFill>
              <a:latin typeface="Arial Black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Bild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4538" y="976313"/>
            <a:ext cx="7572375" cy="569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AutoShape 2"/>
          <p:cNvSpPr>
            <a:spLocks noChangeArrowheads="1"/>
          </p:cNvSpPr>
          <p:nvPr/>
        </p:nvSpPr>
        <p:spPr bwMode="auto">
          <a:xfrm>
            <a:off x="457200" y="22860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>
                <a:solidFill>
                  <a:srgbClr val="003366"/>
                </a:solidFill>
                <a:latin typeface="Arial Black" charset="0"/>
              </a:rPr>
              <a:t>Kleinhirn – Brustdrüsen</a:t>
            </a:r>
          </a:p>
        </p:txBody>
      </p:sp>
      <p:cxnSp>
        <p:nvCxnSpPr>
          <p:cNvPr id="25604" name="Gerade Verbindung mit Pfeil 3"/>
          <p:cNvCxnSpPr>
            <a:cxnSpLocks noChangeShapeType="1"/>
          </p:cNvCxnSpPr>
          <p:nvPr/>
        </p:nvCxnSpPr>
        <p:spPr bwMode="auto">
          <a:xfrm>
            <a:off x="611188" y="3284538"/>
            <a:ext cx="1397000" cy="13731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05" name="Gerade Verbindung mit Pfeil 5"/>
          <p:cNvCxnSpPr>
            <a:cxnSpLocks noChangeShapeType="1"/>
          </p:cNvCxnSpPr>
          <p:nvPr/>
        </p:nvCxnSpPr>
        <p:spPr bwMode="auto">
          <a:xfrm flipH="1">
            <a:off x="7480300" y="3068638"/>
            <a:ext cx="1123950" cy="14446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AutoShape 4"/>
          <p:cNvSpPr>
            <a:spLocks noChangeArrowheads="1"/>
          </p:cNvSpPr>
          <p:nvPr/>
        </p:nvSpPr>
        <p:spPr bwMode="auto">
          <a:xfrm>
            <a:off x="457200" y="22860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>
                <a:solidFill>
                  <a:srgbClr val="003366"/>
                </a:solidFill>
                <a:latin typeface="Arial Black" charset="0"/>
              </a:rPr>
              <a:t>CCT: Brust-Drüsen im Kleinhirn, halbaktiv</a:t>
            </a:r>
          </a:p>
        </p:txBody>
      </p:sp>
      <p:pic>
        <p:nvPicPr>
          <p:cNvPr id="27650" name="Bild 2" descr="Brustdr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063" y="819150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AutoShape 4"/>
          <p:cNvSpPr>
            <a:spLocks noChangeArrowheads="1"/>
          </p:cNvSpPr>
          <p:nvPr/>
        </p:nvSpPr>
        <p:spPr bwMode="auto">
          <a:xfrm>
            <a:off x="457200" y="22860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>
                <a:solidFill>
                  <a:srgbClr val="003366"/>
                </a:solidFill>
                <a:latin typeface="Arial Black" charset="0"/>
              </a:rPr>
              <a:t>CCT: Brust-Drüsen im Kleinhirn, alt, vernarbt</a:t>
            </a:r>
          </a:p>
        </p:txBody>
      </p:sp>
      <p:pic>
        <p:nvPicPr>
          <p:cNvPr id="28674" name="Bild 1" descr="Brustdrüsen 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87525" y="885825"/>
            <a:ext cx="5664200" cy="643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AutoShape 4"/>
          <p:cNvSpPr>
            <a:spLocks noChangeArrowheads="1"/>
          </p:cNvSpPr>
          <p:nvPr/>
        </p:nvSpPr>
        <p:spPr bwMode="auto">
          <a:xfrm>
            <a:off x="457200" y="22860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>
                <a:solidFill>
                  <a:srgbClr val="003366"/>
                </a:solidFill>
                <a:latin typeface="Arial Black" charset="0"/>
              </a:rPr>
              <a:t>CCT: Brust-Drüsen im Kleinhirn, Heilungsphase</a:t>
            </a:r>
          </a:p>
        </p:txBody>
      </p:sp>
      <p:pic>
        <p:nvPicPr>
          <p:cNvPr id="29698" name="Bild 2" descr="Brust Drüsen 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3200" y="1014413"/>
            <a:ext cx="5978525" cy="702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AutoShape 2"/>
          <p:cNvSpPr>
            <a:spLocks noChangeArrowheads="1"/>
          </p:cNvSpPr>
          <p:nvPr/>
        </p:nvSpPr>
        <p:spPr bwMode="auto">
          <a:xfrm>
            <a:off x="457200" y="22860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2400">
                <a:solidFill>
                  <a:srgbClr val="003366"/>
                </a:solidFill>
                <a:latin typeface="Arial Black" charset="0"/>
              </a:rPr>
              <a:t>Fallbeispiel</a:t>
            </a:r>
            <a:endParaRPr lang="de-AT" altLang="de-DE" sz="2400">
              <a:solidFill>
                <a:srgbClr val="003366"/>
              </a:solidFill>
              <a:latin typeface="Arial Black" charset="0"/>
            </a:endParaRPr>
          </a:p>
        </p:txBody>
      </p:sp>
      <p:pic>
        <p:nvPicPr>
          <p:cNvPr id="31746" name="Bild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2163" y="1052513"/>
            <a:ext cx="7380287" cy="553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AutoShape 2"/>
          <p:cNvSpPr>
            <a:spLocks noChangeArrowheads="1"/>
          </p:cNvSpPr>
          <p:nvPr/>
        </p:nvSpPr>
        <p:spPr bwMode="auto">
          <a:xfrm>
            <a:off x="457200" y="22860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2400">
                <a:solidFill>
                  <a:srgbClr val="003366"/>
                </a:solidFill>
                <a:latin typeface="Arial Black" charset="0"/>
              </a:rPr>
              <a:t>Fallbeispiel</a:t>
            </a:r>
            <a:endParaRPr lang="de-AT" altLang="de-DE" sz="2400">
              <a:solidFill>
                <a:srgbClr val="003366"/>
              </a:solidFill>
              <a:latin typeface="Arial Black" charset="0"/>
            </a:endParaRPr>
          </a:p>
        </p:txBody>
      </p:sp>
      <p:pic>
        <p:nvPicPr>
          <p:cNvPr id="32770" name="Bild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063" y="1196975"/>
            <a:ext cx="7235825" cy="542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AutoShape 2"/>
          <p:cNvSpPr>
            <a:spLocks noChangeArrowheads="1"/>
          </p:cNvSpPr>
          <p:nvPr/>
        </p:nvSpPr>
        <p:spPr bwMode="auto">
          <a:xfrm>
            <a:off x="457200" y="22860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2400">
                <a:solidFill>
                  <a:srgbClr val="003366"/>
                </a:solidFill>
                <a:latin typeface="Arial Black" charset="0"/>
              </a:rPr>
              <a:t>Fallbeispiel</a:t>
            </a:r>
            <a:endParaRPr lang="de-AT" altLang="de-DE" sz="2400">
              <a:solidFill>
                <a:srgbClr val="003366"/>
              </a:solidFill>
              <a:latin typeface="Arial Black" charset="0"/>
            </a:endParaRPr>
          </a:p>
        </p:txBody>
      </p:sp>
      <p:pic>
        <p:nvPicPr>
          <p:cNvPr id="33794" name="Bild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996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609600" y="38100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2400">
                <a:solidFill>
                  <a:srgbClr val="003366"/>
                </a:solidFill>
                <a:latin typeface="Arial Black" charset="0"/>
              </a:rPr>
              <a:t>Fallbeispiel</a:t>
            </a:r>
            <a:endParaRPr lang="de-AT" altLang="de-DE" sz="2400">
              <a:solidFill>
                <a:srgbClr val="003366"/>
              </a:solidFill>
              <a:latin typeface="Arial Black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AutoShape 2"/>
          <p:cNvSpPr>
            <a:spLocks noChangeArrowheads="1"/>
          </p:cNvSpPr>
          <p:nvPr/>
        </p:nvSpPr>
        <p:spPr bwMode="auto">
          <a:xfrm>
            <a:off x="457200" y="22860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2400">
                <a:solidFill>
                  <a:srgbClr val="003366"/>
                </a:solidFill>
                <a:latin typeface="Arial Black" charset="0"/>
              </a:rPr>
              <a:t>Fallbeispiel</a:t>
            </a:r>
            <a:endParaRPr lang="de-AT" altLang="de-DE" sz="2400">
              <a:solidFill>
                <a:srgbClr val="003366"/>
              </a:solidFill>
              <a:latin typeface="Arial Black" charset="0"/>
            </a:endParaRPr>
          </a:p>
        </p:txBody>
      </p:sp>
      <p:pic>
        <p:nvPicPr>
          <p:cNvPr id="34818" name="Bild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650" y="1125538"/>
            <a:ext cx="7451725" cy="55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AutoShape 2"/>
          <p:cNvSpPr>
            <a:spLocks noChangeArrowheads="1"/>
          </p:cNvSpPr>
          <p:nvPr/>
        </p:nvSpPr>
        <p:spPr bwMode="auto">
          <a:xfrm>
            <a:off x="457200" y="22860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2400">
                <a:solidFill>
                  <a:srgbClr val="003366"/>
                </a:solidFill>
                <a:latin typeface="Arial Black" charset="0"/>
              </a:rPr>
              <a:t>Fallbeispiel</a:t>
            </a:r>
            <a:endParaRPr lang="de-AT" altLang="de-DE" sz="2400">
              <a:solidFill>
                <a:srgbClr val="003366"/>
              </a:solidFill>
              <a:latin typeface="Arial Black" charset="0"/>
            </a:endParaRPr>
          </a:p>
        </p:txBody>
      </p:sp>
      <p:pic>
        <p:nvPicPr>
          <p:cNvPr id="35842" name="Bild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088" y="1196975"/>
            <a:ext cx="7308850" cy="548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Bild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875" y="1100138"/>
            <a:ext cx="4092575" cy="575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6" name="AutoShape 2"/>
          <p:cNvSpPr>
            <a:spLocks noChangeArrowheads="1"/>
          </p:cNvSpPr>
          <p:nvPr/>
        </p:nvSpPr>
        <p:spPr bwMode="auto">
          <a:xfrm>
            <a:off x="457200" y="22860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2400">
                <a:solidFill>
                  <a:srgbClr val="003366"/>
                </a:solidFill>
                <a:latin typeface="Arial Black" charset="0"/>
              </a:rPr>
              <a:t>Brust Überblick</a:t>
            </a:r>
            <a:endParaRPr lang="de-AT" altLang="de-DE" sz="2400">
              <a:solidFill>
                <a:srgbClr val="003366"/>
              </a:solidFill>
              <a:latin typeface="Arial Black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AutoShape 2"/>
          <p:cNvSpPr>
            <a:spLocks noChangeArrowheads="1"/>
          </p:cNvSpPr>
          <p:nvPr/>
        </p:nvSpPr>
        <p:spPr bwMode="auto">
          <a:xfrm>
            <a:off x="457200" y="22860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2400">
                <a:solidFill>
                  <a:srgbClr val="003366"/>
                </a:solidFill>
                <a:latin typeface="Arial Black" charset="0"/>
              </a:rPr>
              <a:t>Fallbeispiel</a:t>
            </a:r>
            <a:endParaRPr lang="de-AT" altLang="de-DE" sz="2400">
              <a:solidFill>
                <a:srgbClr val="003366"/>
              </a:solidFill>
              <a:latin typeface="Arial Black" charset="0"/>
            </a:endParaRPr>
          </a:p>
        </p:txBody>
      </p:sp>
      <p:pic>
        <p:nvPicPr>
          <p:cNvPr id="36866" name="Bild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00338" y="1125538"/>
            <a:ext cx="4089400" cy="545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Bild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875" y="1100138"/>
            <a:ext cx="4092575" cy="575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8" name="AutoShape 2"/>
          <p:cNvSpPr>
            <a:spLocks noChangeArrowheads="1"/>
          </p:cNvSpPr>
          <p:nvPr/>
        </p:nvSpPr>
        <p:spPr bwMode="auto">
          <a:xfrm>
            <a:off x="457200" y="22860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2400">
                <a:solidFill>
                  <a:srgbClr val="003366"/>
                </a:solidFill>
                <a:latin typeface="Arial Black" charset="0"/>
              </a:rPr>
              <a:t>Brust - Milchgänge</a:t>
            </a:r>
            <a:endParaRPr lang="de-AT" altLang="de-DE" sz="2400">
              <a:solidFill>
                <a:srgbClr val="003366"/>
              </a:solidFill>
              <a:latin typeface="Arial Black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AutoShape 2"/>
          <p:cNvSpPr>
            <a:spLocks noChangeArrowheads="1"/>
          </p:cNvSpPr>
          <p:nvPr/>
        </p:nvSpPr>
        <p:spPr bwMode="auto">
          <a:xfrm>
            <a:off x="457200" y="22860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2400">
                <a:solidFill>
                  <a:srgbClr val="003366"/>
                </a:solidFill>
                <a:latin typeface="Arial Black" charset="0"/>
              </a:rPr>
              <a:t>Großhirnrinde Ausführungsgänge – Sensorik</a:t>
            </a:r>
            <a:endParaRPr lang="de-AT" altLang="de-DE" sz="2400">
              <a:solidFill>
                <a:srgbClr val="003366"/>
              </a:solidFill>
              <a:latin typeface="Arial Black" charset="0"/>
            </a:endParaRPr>
          </a:p>
        </p:txBody>
      </p:sp>
      <p:pic>
        <p:nvPicPr>
          <p:cNvPr id="40963" name="Bild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6375" y="460375"/>
            <a:ext cx="5694363" cy="642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AutoShape 3">
            <a:hlinkClick r:id="rId2" action="ppaction://hlinkpres?slideindex=1&amp;slidetitle=Folie 1" highlightClick="1"/>
          </p:cNvPr>
          <p:cNvSpPr>
            <a:spLocks noChangeAspect="1" noChangeArrowheads="1"/>
          </p:cNvSpPr>
          <p:nvPr/>
        </p:nvSpPr>
        <p:spPr bwMode="auto">
          <a:xfrm>
            <a:off x="8305800" y="152400"/>
            <a:ext cx="312738" cy="312738"/>
          </a:xfrm>
          <a:prstGeom prst="actionButtonHome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  <p:sp>
        <p:nvSpPr>
          <p:cNvPr id="43010" name="Text Box 11"/>
          <p:cNvSpPr txBox="1">
            <a:spLocks noChangeArrowheads="1"/>
          </p:cNvSpPr>
          <p:nvPr/>
        </p:nvSpPr>
        <p:spPr bwMode="auto">
          <a:xfrm>
            <a:off x="3941763" y="457200"/>
            <a:ext cx="13858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 b="1">
                <a:latin typeface="Trebuchet MS" charset="0"/>
              </a:rPr>
              <a:t>Sensorik</a:t>
            </a:r>
          </a:p>
        </p:txBody>
      </p:sp>
      <p:sp>
        <p:nvSpPr>
          <p:cNvPr id="43011" name="AutoShape 13"/>
          <p:cNvSpPr>
            <a:spLocks noChangeArrowheads="1"/>
          </p:cNvSpPr>
          <p:nvPr/>
        </p:nvSpPr>
        <p:spPr bwMode="auto">
          <a:xfrm>
            <a:off x="457200" y="303213"/>
            <a:ext cx="8229600" cy="533400"/>
          </a:xfrm>
          <a:prstGeom prst="roundRect">
            <a:avLst>
              <a:gd name="adj" fmla="val 16667"/>
            </a:avLst>
          </a:prstGeom>
          <a:solidFill>
            <a:srgbClr val="FCFAA2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>
                <a:solidFill>
                  <a:srgbClr val="003366"/>
                </a:solidFill>
                <a:latin typeface="Arial Black" charset="0"/>
              </a:rPr>
              <a:t>Haut – Sensorik - Großhirnrinde</a:t>
            </a:r>
          </a:p>
        </p:txBody>
      </p:sp>
      <p:pic>
        <p:nvPicPr>
          <p:cNvPr id="43012" name="Inhaltsplatzhalter 2" descr="Motorik, Sensorik.jpg"/>
          <p:cNvPicPr>
            <a:picLocks noGrp="1" noChangeAspect="1" noChangeArrowheads="1"/>
          </p:cNvPicPr>
          <p:nvPr>
            <p:ph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4942" r="-44942"/>
          <a:stretch>
            <a:fillRect/>
          </a:stretch>
        </p:blipFill>
        <p:spPr>
          <a:xfrm>
            <a:off x="-4954588" y="-7083425"/>
            <a:ext cx="19607213" cy="13941425"/>
          </a:xfrm>
        </p:spPr>
      </p:pic>
      <p:cxnSp>
        <p:nvCxnSpPr>
          <p:cNvPr id="43013" name="Gerade Verbindung mit Pfeil 5"/>
          <p:cNvCxnSpPr>
            <a:cxnSpLocks noChangeShapeType="1"/>
          </p:cNvCxnSpPr>
          <p:nvPr/>
        </p:nvCxnSpPr>
        <p:spPr bwMode="auto">
          <a:xfrm>
            <a:off x="3502025" y="627063"/>
            <a:ext cx="998538" cy="10731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014" name="Gerade Verbindung mit Pfeil 8"/>
          <p:cNvCxnSpPr>
            <a:cxnSpLocks noChangeShapeType="1"/>
          </p:cNvCxnSpPr>
          <p:nvPr/>
        </p:nvCxnSpPr>
        <p:spPr bwMode="auto">
          <a:xfrm flipH="1">
            <a:off x="5003800" y="476250"/>
            <a:ext cx="720725" cy="12239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3015" name="AutoShape 3"/>
          <p:cNvSpPr>
            <a:spLocks noChangeArrowheads="1"/>
          </p:cNvSpPr>
          <p:nvPr/>
        </p:nvSpPr>
        <p:spPr bwMode="auto">
          <a:xfrm>
            <a:off x="492125" y="115888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>
                <a:solidFill>
                  <a:srgbClr val="003366"/>
                </a:solidFill>
                <a:latin typeface="Arial Black" charset="0"/>
              </a:rPr>
              <a:t>Brustdrüsen-Ausführungsgänge – Sensorik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Bild 1" descr="Brustgän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-215900"/>
            <a:ext cx="8120062" cy="789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4" name="AutoShape 7"/>
          <p:cNvSpPr>
            <a:spLocks noChangeArrowheads="1"/>
          </p:cNvSpPr>
          <p:nvPr/>
        </p:nvSpPr>
        <p:spPr bwMode="auto">
          <a:xfrm>
            <a:off x="457200" y="231775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>
                <a:solidFill>
                  <a:srgbClr val="003366"/>
                </a:solidFill>
                <a:latin typeface="Arial Black" charset="0"/>
              </a:rPr>
              <a:t>CCT: Brust-Milchgänge, wiederkehrender K.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Bild 2" descr="s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03300" y="0"/>
            <a:ext cx="10328275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8" name="AutoShape 2"/>
          <p:cNvSpPr>
            <a:spLocks noChangeArrowheads="1"/>
          </p:cNvSpPr>
          <p:nvPr/>
        </p:nvSpPr>
        <p:spPr bwMode="auto">
          <a:xfrm>
            <a:off x="457200" y="22860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>
                <a:solidFill>
                  <a:srgbClr val="003366"/>
                </a:solidFill>
                <a:latin typeface="Arial Black" charset="0"/>
              </a:rPr>
              <a:t>Schlupfwarze – Hinweis auf aktive Milchgänge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Bild 1" descr="Schlupfwarzen, Plastische Chirurgie Stuttgar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100138" y="0"/>
            <a:ext cx="10244138" cy="683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2" name="AutoShape 2"/>
          <p:cNvSpPr>
            <a:spLocks noChangeArrowheads="1"/>
          </p:cNvSpPr>
          <p:nvPr/>
        </p:nvSpPr>
        <p:spPr bwMode="auto">
          <a:xfrm>
            <a:off x="457200" y="22860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>
                <a:solidFill>
                  <a:srgbClr val="003366"/>
                </a:solidFill>
                <a:latin typeface="Arial Black" charset="0"/>
              </a:rPr>
              <a:t>Schlupfwarze – Hinweis auf aktive Milchgänge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Bild 1" descr="1036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671513"/>
            <a:ext cx="9144000" cy="770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6" name="AutoShape 2"/>
          <p:cNvSpPr>
            <a:spLocks noChangeArrowheads="1"/>
          </p:cNvSpPr>
          <p:nvPr/>
        </p:nvSpPr>
        <p:spPr bwMode="auto">
          <a:xfrm>
            <a:off x="457200" y="228600"/>
            <a:ext cx="8229600" cy="89693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>
                <a:solidFill>
                  <a:srgbClr val="003366"/>
                </a:solidFill>
                <a:latin typeface="Arial Black" charset="0"/>
              </a:rPr>
              <a:t>Microkalk– Hinweis auf abgelaufenes SBS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>
                <a:solidFill>
                  <a:srgbClr val="003366"/>
                </a:solidFill>
                <a:latin typeface="Arial Black" charset="0"/>
              </a:rPr>
              <a:t>der Milchgänge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Bild 1" descr="mammo_g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79488" y="0"/>
            <a:ext cx="104473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Bild 1" descr="hauptlokalisat_mamma-c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42888"/>
            <a:ext cx="9144000" cy="7127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0" name="AutoShape 3"/>
          <p:cNvSpPr>
            <a:spLocks noChangeArrowheads="1"/>
          </p:cNvSpPr>
          <p:nvPr/>
        </p:nvSpPr>
        <p:spPr bwMode="auto">
          <a:xfrm>
            <a:off x="468313" y="333375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>
                <a:solidFill>
                  <a:srgbClr val="003366"/>
                </a:solidFill>
                <a:latin typeface="Arial Black" charset="0"/>
              </a:rPr>
              <a:t>Häufigkeit der Verteilung von Brustkrebs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Bild 2" descr="mamma.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63563" y="71438"/>
            <a:ext cx="9707563" cy="681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4" name="AutoShape 2"/>
          <p:cNvSpPr>
            <a:spLocks noChangeArrowheads="1"/>
          </p:cNvSpPr>
          <p:nvPr/>
        </p:nvSpPr>
        <p:spPr bwMode="auto">
          <a:xfrm>
            <a:off x="0" y="228600"/>
            <a:ext cx="8686800" cy="5365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>
                <a:solidFill>
                  <a:srgbClr val="003366"/>
                </a:solidFill>
                <a:latin typeface="Arial Black" charset="0"/>
              </a:rPr>
              <a:t>Unsichere Diagnose: „Gutartige“ Zyste 9 x 16 mm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Bild 2" descr="mamma.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76250" y="0"/>
            <a:ext cx="962025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8" name="AutoShape 2"/>
          <p:cNvSpPr>
            <a:spLocks noChangeArrowheads="1"/>
          </p:cNvSpPr>
          <p:nvPr/>
        </p:nvSpPr>
        <p:spPr bwMode="auto">
          <a:xfrm>
            <a:off x="457200" y="22860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>
                <a:solidFill>
                  <a:srgbClr val="003366"/>
                </a:solidFill>
                <a:latin typeface="Arial Black" charset="0"/>
              </a:rPr>
              <a:t>Unsichere Diagnose: „Brustkrebs 5 x 6 mm“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Inhaltsplatzhalter 2" descr="brust_mrt_konv_gross.jpg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900238" y="-2474913"/>
            <a:ext cx="13096876" cy="9310688"/>
          </a:xfrm>
        </p:spPr>
      </p:pic>
      <p:sp>
        <p:nvSpPr>
          <p:cNvPr id="20482" name="AutoShape 2"/>
          <p:cNvSpPr>
            <a:spLocks noChangeArrowheads="1"/>
          </p:cNvSpPr>
          <p:nvPr/>
        </p:nvSpPr>
        <p:spPr bwMode="auto">
          <a:xfrm>
            <a:off x="457200" y="22860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>
                <a:solidFill>
                  <a:srgbClr val="003366"/>
                </a:solidFill>
                <a:latin typeface="Arial Black" charset="0"/>
              </a:rPr>
              <a:t>Unsichere Diagnose: „Dichtes Drüsengewebe“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Bild 4" descr="mammo-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21213" y="-57150"/>
            <a:ext cx="4559300" cy="690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6" name="AutoShape 2"/>
          <p:cNvSpPr>
            <a:spLocks noChangeArrowheads="1"/>
          </p:cNvSpPr>
          <p:nvPr/>
        </p:nvSpPr>
        <p:spPr bwMode="auto">
          <a:xfrm>
            <a:off x="457200" y="228600"/>
            <a:ext cx="3970338" cy="327183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>
                <a:solidFill>
                  <a:srgbClr val="003366"/>
                </a:solidFill>
                <a:latin typeface="Arial Black" charset="0"/>
              </a:rPr>
              <a:t>So klein, und schon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>
                <a:solidFill>
                  <a:srgbClr val="003366"/>
                </a:solidFill>
                <a:latin typeface="Arial Black" charset="0"/>
              </a:rPr>
              <a:t>entdeckt: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>
                <a:solidFill>
                  <a:srgbClr val="003366"/>
                </a:solidFill>
                <a:latin typeface="Arial Black" charset="0"/>
              </a:rPr>
              <a:t> „Früher Brust-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>
                <a:solidFill>
                  <a:srgbClr val="003366"/>
                </a:solidFill>
                <a:latin typeface="Arial Black" charset="0"/>
              </a:rPr>
              <a:t>Krebs der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>
                <a:solidFill>
                  <a:srgbClr val="003366"/>
                </a:solidFill>
                <a:latin typeface="Arial Black" charset="0"/>
              </a:rPr>
              <a:t>nur durch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>
                <a:solidFill>
                  <a:srgbClr val="003366"/>
                </a:solidFill>
                <a:latin typeface="Arial Black" charset="0"/>
              </a:rPr>
              <a:t>Mamografie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>
                <a:solidFill>
                  <a:srgbClr val="003366"/>
                </a:solidFill>
                <a:latin typeface="Arial Black" charset="0"/>
              </a:rPr>
              <a:t>entdeckt wurde“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MBq_mammographie"/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86038" y="287338"/>
            <a:ext cx="3644900" cy="7029450"/>
          </a:xfrm>
          <a:noFill/>
        </p:spPr>
      </p:pic>
      <p:sp>
        <p:nvSpPr>
          <p:cNvPr id="22530" name="AutoShape 3"/>
          <p:cNvSpPr>
            <a:spLocks noChangeArrowheads="1"/>
          </p:cNvSpPr>
          <p:nvPr/>
        </p:nvSpPr>
        <p:spPr bwMode="auto">
          <a:xfrm>
            <a:off x="457200" y="231775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>
                <a:solidFill>
                  <a:srgbClr val="003366"/>
                </a:solidFill>
                <a:latin typeface="Arial Black" charset="0"/>
              </a:rPr>
              <a:t>Röntgen: Knoten – Milchdrüsen = Mama Ca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3" descr="04 Gessner 3"/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109663"/>
            <a:ext cx="9144000" cy="5775325"/>
          </a:xfrm>
          <a:noFill/>
        </p:spPr>
      </p:pic>
      <p:sp>
        <p:nvSpPr>
          <p:cNvPr id="23554" name="AutoShape 5"/>
          <p:cNvSpPr>
            <a:spLocks noChangeArrowheads="1"/>
          </p:cNvSpPr>
          <p:nvPr/>
        </p:nvSpPr>
        <p:spPr bwMode="auto">
          <a:xfrm>
            <a:off x="457200" y="231775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>
                <a:solidFill>
                  <a:srgbClr val="003366"/>
                </a:solidFill>
                <a:latin typeface="Arial Black" charset="0"/>
              </a:rPr>
              <a:t>Röntgen - Milchdrüsen – Knoten = Mama Ca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151</Words>
  <Application>Microsoft Macintosh PowerPoint</Application>
  <PresentationFormat>Bildschirmpräsentation (4:3)</PresentationFormat>
  <Paragraphs>41</Paragraphs>
  <Slides>28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28</vt:i4>
      </vt:variant>
    </vt:vector>
  </HeadingPairs>
  <TitlesOfParts>
    <vt:vector size="34" baseType="lpstr">
      <vt:lpstr>Arial</vt:lpstr>
      <vt:lpstr>ＭＳ Ｐゴシック</vt:lpstr>
      <vt:lpstr>Arial Black</vt:lpstr>
      <vt:lpstr>Trebuchet MS</vt:lpstr>
      <vt:lpstr>Times New Roman</vt:lpstr>
      <vt:lpstr>Standarddesign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Microsoft Office-Anwender</dc:creator>
  <cp:lastModifiedBy>Microsoft Office-Anwender</cp:lastModifiedBy>
  <cp:revision>2</cp:revision>
  <dcterms:created xsi:type="dcterms:W3CDTF">2019-09-27T09:06:16Z</dcterms:created>
  <dcterms:modified xsi:type="dcterms:W3CDTF">2019-09-27T09:08:53Z</dcterms:modified>
</cp:coreProperties>
</file>