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28" r:id="rId2"/>
    <p:sldId id="268" r:id="rId3"/>
    <p:sldId id="315" r:id="rId4"/>
    <p:sldId id="316" r:id="rId5"/>
    <p:sldId id="317" r:id="rId6"/>
    <p:sldId id="318" r:id="rId7"/>
    <p:sldId id="319" r:id="rId8"/>
    <p:sldId id="262" r:id="rId9"/>
    <p:sldId id="304" r:id="rId10"/>
    <p:sldId id="329" r:id="rId11"/>
    <p:sldId id="314" r:id="rId12"/>
    <p:sldId id="324" r:id="rId13"/>
    <p:sldId id="326" r:id="rId14"/>
    <p:sldId id="327" r:id="rId15"/>
    <p:sldId id="334" r:id="rId16"/>
    <p:sldId id="336" r:id="rId17"/>
    <p:sldId id="337" r:id="rId18"/>
    <p:sldId id="339" r:id="rId19"/>
    <p:sldId id="340" r:id="rId20"/>
    <p:sldId id="330" r:id="rId21"/>
    <p:sldId id="331" r:id="rId22"/>
    <p:sldId id="312" r:id="rId23"/>
    <p:sldId id="311" r:id="rId24"/>
    <p:sldId id="310" r:id="rId25"/>
    <p:sldId id="320" r:id="rId26"/>
    <p:sldId id="321" r:id="rId27"/>
    <p:sldId id="322" r:id="rId28"/>
    <p:sldId id="323" r:id="rId29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0" autoAdjust="0"/>
    <p:restoredTop sz="86411"/>
  </p:normalViewPr>
  <p:slideViewPr>
    <p:cSldViewPr>
      <p:cViewPr varScale="1">
        <p:scale>
          <a:sx n="91" d="100"/>
          <a:sy n="91" d="100"/>
        </p:scale>
        <p:origin x="5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5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7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59398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9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8656564-880A-E840-B2EF-F4B9F409A8F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40306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A2154F7-478C-A34D-B5CC-206FDF97ADD2}" type="slidenum">
              <a:rPr lang="de-AT" altLang="de-DE"/>
              <a:pPr>
                <a:spcBef>
                  <a:spcPct val="0"/>
                </a:spcBef>
              </a:pPr>
              <a:t>11</a:t>
            </a:fld>
            <a:endParaRPr lang="de-AT" altLang="de-DE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06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F92456F-FC38-8744-9EFD-7DD4E70633C7}" type="slidenum">
              <a:rPr lang="de-DE" altLang="de-DE"/>
              <a:pPr>
                <a:spcBef>
                  <a:spcPct val="0"/>
                </a:spcBef>
              </a:pPr>
              <a:t>22</a:t>
            </a:fld>
            <a:endParaRPr lang="de-DE" altLang="de-DE"/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86E4ED-034C-5842-A707-5F85A98064D2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003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A313F-C278-A349-9430-A4034118FED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493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FF9F7-78D5-B846-8C2C-486A679AF32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4025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D5299-7690-A944-9C60-427B233221A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96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25D82-3D02-9E45-B82B-F56CE9C30AF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4354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007BC-3D0A-EE4B-8B54-29237242B72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1962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0D47D-074A-464D-9566-F95034F7FAA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8751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6C5A7-1E53-0949-8B41-20C9C3CC22B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1439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8A6E-1FB0-C943-8ACD-384EB68D463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489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A4669-AF87-9342-A782-BA4818DE065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3143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294B2-4362-4340-8C55-4A84E3A71AC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4432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1EE0F-7D2F-B642-B600-44D7634DE8A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1576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16696-30AC-E245-AA34-384F0E60931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6267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657F551-C0CC-6149-9469-8624432AD16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T%20Men%252525252525C3%252525252525BC.ppt#-1,1,Folie 1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Breast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100138"/>
            <a:ext cx="4092575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Mammary Glands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38" y="976313"/>
            <a:ext cx="7572375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Cerebellum – Mammary Glands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5604" name="Gerade Verbindung mit Pfeil 3"/>
          <p:cNvCxnSpPr>
            <a:cxnSpLocks noChangeShapeType="1"/>
          </p:cNvCxnSpPr>
          <p:nvPr/>
        </p:nvCxnSpPr>
        <p:spPr bwMode="auto">
          <a:xfrm>
            <a:off x="611188" y="3284538"/>
            <a:ext cx="1397000" cy="1373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Gerade Verbindung mit Pfeil 5"/>
          <p:cNvCxnSpPr>
            <a:cxnSpLocks noChangeShapeType="1"/>
          </p:cNvCxnSpPr>
          <p:nvPr/>
        </p:nvCxnSpPr>
        <p:spPr bwMode="auto">
          <a:xfrm flipH="1">
            <a:off x="7480300" y="3068638"/>
            <a:ext cx="1123950" cy="144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Bild 2" descr="Brustd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63" y="81915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9" name="AutoShape 4"/>
          <p:cNvSpPr>
            <a:spLocks noChangeArrowheads="1"/>
          </p:cNvSpPr>
          <p:nvPr/>
        </p:nvSpPr>
        <p:spPr bwMode="auto">
          <a:xfrm>
            <a:off x="430924" y="228600"/>
            <a:ext cx="8255876" cy="96815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Mammary Glands in the Cerebellum,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Partially Active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ild 1" descr="Brustdrüsen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7525" y="885825"/>
            <a:ext cx="5664200" cy="64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3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8961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Mammary Glands in the Cerebellum,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Old, Scarred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Bild 2" descr="Brust Drüsen 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3200" y="1014413"/>
            <a:ext cx="597852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7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96815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Mammary Glands in the Cerebellum,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Repair Phase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>
                <a:solidFill>
                  <a:srgbClr val="003366"/>
                </a:solidFill>
                <a:latin typeface="Arial Black" charset="0"/>
              </a:rPr>
              <a:t>Case </a:t>
            </a:r>
            <a:r>
              <a:rPr lang="de-DE" altLang="de-DE" sz="2400" dirty="0" err="1" smtClean="0">
                <a:solidFill>
                  <a:srgbClr val="003366"/>
                </a:solidFill>
                <a:latin typeface="Arial Black" charset="0"/>
              </a:rPr>
              <a:t>Example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1746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1052513"/>
            <a:ext cx="7380287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>
                <a:solidFill>
                  <a:srgbClr val="003366"/>
                </a:solidFill>
                <a:latin typeface="Arial Black" charset="0"/>
              </a:rPr>
              <a:t>Case </a:t>
            </a:r>
            <a:r>
              <a:rPr lang="de-DE" altLang="de-DE" sz="2400" dirty="0" err="1" smtClean="0">
                <a:solidFill>
                  <a:srgbClr val="003366"/>
                </a:solidFill>
                <a:latin typeface="Arial Black" charset="0"/>
              </a:rPr>
              <a:t>Example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2770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63" y="1196975"/>
            <a:ext cx="7235825" cy="542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Fallbeispiel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3794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96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09600" y="3810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>
                <a:solidFill>
                  <a:srgbClr val="003366"/>
                </a:solidFill>
                <a:latin typeface="Arial Black" charset="0"/>
              </a:rPr>
              <a:t>Case </a:t>
            </a:r>
            <a:r>
              <a:rPr lang="de-DE" altLang="de-DE" sz="2400" dirty="0" err="1" smtClean="0">
                <a:solidFill>
                  <a:srgbClr val="003366"/>
                </a:solidFill>
                <a:latin typeface="Arial Black" charset="0"/>
              </a:rPr>
              <a:t>Example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>
                <a:solidFill>
                  <a:srgbClr val="003366"/>
                </a:solidFill>
                <a:latin typeface="Arial Black" charset="0"/>
              </a:rPr>
              <a:t>Case </a:t>
            </a:r>
            <a:r>
              <a:rPr lang="de-DE" altLang="de-DE" sz="2400" dirty="0" err="1" smtClean="0">
                <a:solidFill>
                  <a:srgbClr val="003366"/>
                </a:solidFill>
                <a:latin typeface="Arial Black" charset="0"/>
              </a:rPr>
              <a:t>Example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4818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451725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>
                <a:solidFill>
                  <a:srgbClr val="003366"/>
                </a:solidFill>
                <a:latin typeface="Arial Black" charset="0"/>
              </a:rPr>
              <a:t>Case </a:t>
            </a:r>
            <a:r>
              <a:rPr lang="de-DE" altLang="de-DE" sz="2400" dirty="0" err="1" smtClean="0">
                <a:solidFill>
                  <a:srgbClr val="003366"/>
                </a:solidFill>
                <a:latin typeface="Arial Black" charset="0"/>
              </a:rPr>
              <a:t>Example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5842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30885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100138"/>
            <a:ext cx="4092575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Breast Overview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smtClean="0">
                <a:solidFill>
                  <a:srgbClr val="003366"/>
                </a:solidFill>
                <a:latin typeface="Arial Black" charset="0"/>
              </a:rPr>
              <a:t>Case </a:t>
            </a:r>
            <a:r>
              <a:rPr lang="de-DE" altLang="de-DE" sz="2400" dirty="0" err="1" smtClean="0">
                <a:solidFill>
                  <a:srgbClr val="003366"/>
                </a:solidFill>
                <a:latin typeface="Arial Black" charset="0"/>
              </a:rPr>
              <a:t>Example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6866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1125538"/>
            <a:ext cx="4089400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100138"/>
            <a:ext cx="4092575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Breast - L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actiferous Ducts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Cerebral Cortex Excretory Ducts – Sensory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40963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460375"/>
            <a:ext cx="5694363" cy="64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3010" name="Text Box 11"/>
          <p:cNvSpPr txBox="1">
            <a:spLocks noChangeArrowheads="1"/>
          </p:cNvSpPr>
          <p:nvPr/>
        </p:nvSpPr>
        <p:spPr bwMode="auto">
          <a:xfrm>
            <a:off x="3941763" y="457200"/>
            <a:ext cx="1385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>
                <a:latin typeface="Trebuchet MS" charset="0"/>
              </a:rPr>
              <a:t>Sensorik</a:t>
            </a:r>
          </a:p>
        </p:txBody>
      </p:sp>
      <p:sp>
        <p:nvSpPr>
          <p:cNvPr id="43011" name="AutoShape 13"/>
          <p:cNvSpPr>
            <a:spLocks noChangeArrowheads="1"/>
          </p:cNvSpPr>
          <p:nvPr/>
        </p:nvSpPr>
        <p:spPr bwMode="auto">
          <a:xfrm>
            <a:off x="457200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Haut – Sensorik - Großhirnrinde</a:t>
            </a:r>
          </a:p>
        </p:txBody>
      </p:sp>
      <p:pic>
        <p:nvPicPr>
          <p:cNvPr id="43012" name="Inhaltsplatzhalter 2" descr="Motorik, Sensorik.jpg"/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942" r="-44942"/>
          <a:stretch>
            <a:fillRect/>
          </a:stretch>
        </p:blipFill>
        <p:spPr>
          <a:xfrm>
            <a:off x="-4954588" y="-7083425"/>
            <a:ext cx="19607213" cy="13941425"/>
          </a:xfrm>
        </p:spPr>
      </p:pic>
      <p:cxnSp>
        <p:nvCxnSpPr>
          <p:cNvPr id="43013" name="Gerade Verbindung mit Pfeil 5"/>
          <p:cNvCxnSpPr>
            <a:cxnSpLocks noChangeShapeType="1"/>
          </p:cNvCxnSpPr>
          <p:nvPr/>
        </p:nvCxnSpPr>
        <p:spPr bwMode="auto">
          <a:xfrm>
            <a:off x="3502025" y="627063"/>
            <a:ext cx="998538" cy="1073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4" name="Gerade Verbindung mit Pfeil 8"/>
          <p:cNvCxnSpPr>
            <a:cxnSpLocks noChangeShapeType="1"/>
          </p:cNvCxnSpPr>
          <p:nvPr/>
        </p:nvCxnSpPr>
        <p:spPr bwMode="auto">
          <a:xfrm flipH="1">
            <a:off x="5003800" y="476250"/>
            <a:ext cx="720725" cy="1223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5" name="AutoShape 3"/>
          <p:cNvSpPr>
            <a:spLocks noChangeArrowheads="1"/>
          </p:cNvSpPr>
          <p:nvPr/>
        </p:nvSpPr>
        <p:spPr bwMode="auto">
          <a:xfrm>
            <a:off x="492125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Lactiferous Excretory Ducts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Sensory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Bild 1" descr="Brustgä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-215900"/>
            <a:ext cx="8120062" cy="789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AutoShape 7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Breast L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actiferous Ducts, Recurring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C.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Bild 2" descr="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3300" y="0"/>
            <a:ext cx="103282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Inverted Nipple – Indication of Active Lactation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Bild 1" descr="Schlupfwarzen, Plastische Chirurgie Stuttg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00138" y="0"/>
            <a:ext cx="10244138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Inverted Nipple – Indication of Active Lactation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Bild 1" descr="103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71513"/>
            <a:ext cx="9144000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8969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Micro Calcifications – I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ndication of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C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ompleted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SBS of the Lactiferous Ducts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Bild 1" descr="mammo_g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9488" y="0"/>
            <a:ext cx="1044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6372200" y="188640"/>
            <a:ext cx="2952328" cy="4608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372200" y="188640"/>
            <a:ext cx="29523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Example of a x-ray mammography screening (both standard projections). On the image (enlarged view in the inset), a small breast carcinoma can be seen. It was discovered due to a group of micro calcifications in an area of the left breast.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d 1" descr="hauptlokalisat_mamma-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12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468313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Distribution Frequency of Breast Cancer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Bild 2" descr="mamma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3563" y="71438"/>
            <a:ext cx="9707563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0" y="228600"/>
            <a:ext cx="8686800" cy="536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Uncertain Diagnosis: “Benign” Cyst 9 x 16 mm 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2" descr="mamma.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0" y="0"/>
            <a:ext cx="96202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251520" y="228600"/>
            <a:ext cx="843528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Uncertain Diagnosis: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“Breast Cancer” </a:t>
            </a:r>
            <a:r>
              <a:rPr lang="de-AT" altLang="de-DE" sz="2400" dirty="0" smtClean="0">
                <a:solidFill>
                  <a:srgbClr val="003366"/>
                </a:solidFill>
                <a:latin typeface="Arial Black" charset="0"/>
              </a:rPr>
              <a:t>5 </a:t>
            </a:r>
            <a:r>
              <a:rPr lang="de-AT" altLang="de-DE" sz="2400" dirty="0">
                <a:solidFill>
                  <a:srgbClr val="003366"/>
                </a:solidFill>
                <a:latin typeface="Arial Black" charset="0"/>
              </a:rPr>
              <a:t>x 6 </a:t>
            </a:r>
            <a:r>
              <a:rPr lang="de-AT" altLang="de-DE" sz="2400" dirty="0" smtClean="0">
                <a:solidFill>
                  <a:srgbClr val="003366"/>
                </a:solidFill>
                <a:latin typeface="Arial Black" charset="0"/>
              </a:rPr>
              <a:t>mm 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nhaltsplatzhalter 2" descr="brust_mrt_konv_gross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00238" y="-2474913"/>
            <a:ext cx="13096876" cy="9310688"/>
          </a:xfrm>
        </p:spPr>
      </p:pic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Uncertain Diagnosis: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“Dense Glandular Tissue”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4" descr="mammo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213" y="-57150"/>
            <a:ext cx="45593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457200" y="228600"/>
            <a:ext cx="3970338" cy="32718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So small, and already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diagnosed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“Early-stage breast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cancer, only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discovered</a:t>
            </a:r>
            <a:endParaRPr lang="en-US" altLang="de-DE" sz="24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thanks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ammography”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MBq_mammographi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6038" y="287338"/>
            <a:ext cx="3644900" cy="7029450"/>
          </a:xfrm>
          <a:noFill/>
        </p:spPr>
      </p:pic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X-ray: “Lumps” – Lactiferous Ducts = DCIS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04 Gessner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09663"/>
            <a:ext cx="9144000" cy="5775325"/>
          </a:xfrm>
          <a:noFill/>
        </p:spPr>
      </p:pic>
      <p:sp>
        <p:nvSpPr>
          <p:cNvPr id="23554" name="AutoShape 5"/>
          <p:cNvSpPr>
            <a:spLocks noChangeArrowheads="1"/>
          </p:cNvSpPr>
          <p:nvPr/>
        </p:nvSpPr>
        <p:spPr bwMode="auto">
          <a:xfrm>
            <a:off x="45720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X-ray: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Lactiferous Ducts – Nodes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= DCIS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Bildschirmpräsentation (4:3)</PresentationFormat>
  <Paragraphs>45</Paragraphs>
  <Slides>28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ＭＳ Ｐゴシック</vt:lpstr>
      <vt:lpstr>Arial</vt:lpstr>
      <vt:lpstr>Arial Black</vt:lpstr>
      <vt:lpstr>Times New Roman</vt:lpstr>
      <vt:lpstr>Trebuchet MS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6</cp:revision>
  <dcterms:created xsi:type="dcterms:W3CDTF">2019-09-27T09:06:16Z</dcterms:created>
  <dcterms:modified xsi:type="dcterms:W3CDTF">2019-10-01T14:11:10Z</dcterms:modified>
</cp:coreProperties>
</file>