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08" r:id="rId2"/>
    <p:sldId id="599" r:id="rId3"/>
    <p:sldId id="589" r:id="rId4"/>
    <p:sldId id="598" r:id="rId5"/>
    <p:sldId id="607" r:id="rId6"/>
    <p:sldId id="609" r:id="rId7"/>
    <p:sldId id="597" r:id="rId8"/>
    <p:sldId id="606" r:id="rId9"/>
    <p:sldId id="600" r:id="rId10"/>
    <p:sldId id="601" r:id="rId11"/>
    <p:sldId id="602" r:id="rId12"/>
    <p:sldId id="603" r:id="rId13"/>
    <p:sldId id="604" r:id="rId14"/>
    <p:sldId id="605" r:id="rId15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5820451C-C238-A14A-888C-05449ACC575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514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8D948D6-867F-6B4B-B8AE-55663753486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88388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6E3957B-0060-E44E-A2AA-EA1E2871446B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de-DE" altLang="de-DE">
              <a:latin typeface="Arial" charset="0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8FEC56-842F-C34D-88DC-7C71D9647AA5}" type="slidenum">
              <a:rPr lang="de-AT" altLang="de-DE"/>
              <a:pPr algn="r" eaLnBrk="1" hangingPunct="1">
                <a:spcBef>
                  <a:spcPct val="0"/>
                </a:spcBef>
              </a:pPr>
              <a:t>4</a:t>
            </a:fld>
            <a:endParaRPr lang="de-AT" altLang="de-D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68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33B79CF-0440-4B46-B382-5B1FD57E0434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de-AT" altLang="de-DE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8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38F6A-DF92-264A-A864-323CA6BBDDE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1408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BD290-BE64-0E48-88DC-EAE0B6B02E8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415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0774-1930-1A4C-892D-0B05108F51C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459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B938-F435-9341-954D-B0DBC5C35A3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6852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7314-490D-7748-816D-5804C04BA1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9901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C1BE-6874-3E4D-AF1D-5FF1F0DA53F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000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58B04-3655-3149-B864-08E129FB07D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925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B4A5-ABAD-684C-958A-DC65518172B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412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69C5-395B-F340-8B78-9A38EBF0767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4411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AF0EF-C317-C84A-ADD1-AA2D7A8ACCE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7801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82A0-B76E-0944-A124-845AC8A3AA1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098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0201-1580-E346-8CA6-6FD693FA8CC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641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2C2EAD6A-38DC-E341-8F38-D29969A4C9D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Bladder</a:t>
            </a:r>
            <a:b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</a:b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Urethra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1" descr="440px-Abdominal_Xray_with_uretal_s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-14288"/>
            <a:ext cx="56515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3"/>
          <p:cNvSpPr>
            <a:spLocks noChangeArrowheads="1"/>
          </p:cNvSpPr>
          <p:nvPr/>
        </p:nvSpPr>
        <p:spPr bwMode="auto">
          <a:xfrm>
            <a:off x="395288" y="404813"/>
            <a:ext cx="2663825" cy="2016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Catheter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from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Renal Pelvis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into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Bladder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1" descr="Flexible-Ureterorenoskopie-RIRS-Harnsteinzentrum-Muench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91440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323528" y="568325"/>
            <a:ext cx="8496944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Destruction of a Stone with an Endoscope/Laser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1696823fe3b47e291381b66f77eee6b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2205038"/>
            <a:ext cx="9220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4386263" y="-3175"/>
            <a:ext cx="4776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i="1">
                <a:solidFill>
                  <a:schemeClr val="bg1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solidFill>
                <a:schemeClr val="bg1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84175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Urethral Catheter/Suprapubic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Catheter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 1" descr="blasenkath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277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11560" y="1844824"/>
            <a:ext cx="2664296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191683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 Rounded MT Bold" panose="020F0704030504030204" pitchFamily="34" charset="0"/>
              </a:rPr>
              <a:t>If the tube is twisted or kinked, the outflow of urine will be disrupted.</a:t>
            </a:r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148064" y="332656"/>
            <a:ext cx="2880320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148064" y="36749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 Rounded MT Bold" panose="020F0704030504030204" pitchFamily="34" charset="0"/>
              </a:rPr>
              <a:t>The patient will be trained in using the system. Manipulating the catheter must be prevented.</a:t>
            </a:r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300192" y="3117161"/>
            <a:ext cx="2160240" cy="9599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300192" y="311716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 Rounded MT Bold" panose="020F0704030504030204" pitchFamily="34" charset="0"/>
              </a:rPr>
              <a:t>The bag must be fixed below bladder level.</a:t>
            </a:r>
            <a:endParaRPr lang="en-US" sz="1800" dirty="0">
              <a:latin typeface="Arial Rounded MT Bold" panose="020F07040305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32040" y="580526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004048" y="58772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 Rounded MT Bold" panose="020F0704030504030204" pitchFamily="34" charset="0"/>
              </a:rPr>
              <a:t>The bag may not come in contact with the floor</a:t>
            </a:r>
            <a:endParaRPr lang="en-US" sz="18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Bild 1" descr="suprapubische-blasendrainage_produkt-suprafix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 descr="24467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179388" y="2997200"/>
            <a:ext cx="1655762" cy="11699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Bladder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2339975" y="1125538"/>
            <a:ext cx="5111750" cy="5399087"/>
          </a:xfrm>
          <a:prstGeom prst="rect">
            <a:avLst/>
          </a:prstGeom>
          <a:solidFill>
            <a:schemeClr val="bg1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smtClean="0">
              <a:solidFill>
                <a:srgbClr val="FFFFFF"/>
              </a:solidFill>
            </a:endParaRPr>
          </a:p>
        </p:txBody>
      </p:sp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468313" y="3143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Bladder Overview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8435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725" y="957263"/>
            <a:ext cx="528002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7350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Superficial Bladder Mucosa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9460" name="Gerade Verbindung mit Pfeil 2"/>
          <p:cNvCxnSpPr>
            <a:cxnSpLocks noChangeShapeType="1"/>
          </p:cNvCxnSpPr>
          <p:nvPr/>
        </p:nvCxnSpPr>
        <p:spPr bwMode="auto">
          <a:xfrm flipH="1" flipV="1">
            <a:off x="6011863" y="5300663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erade Verbindung mit Pfeil 8"/>
          <p:cNvCxnSpPr>
            <a:cxnSpLocks noChangeShapeType="1"/>
          </p:cNvCxnSpPr>
          <p:nvPr/>
        </p:nvCxnSpPr>
        <p:spPr bwMode="auto">
          <a:xfrm flipV="1">
            <a:off x="1692275" y="5300663"/>
            <a:ext cx="1325563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2" descr="Blase akti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333375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68313" y="3143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Superficial Bladder Mucosa, Active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2339975" y="1125538"/>
            <a:ext cx="5111750" cy="5399087"/>
          </a:xfrm>
          <a:prstGeom prst="rect">
            <a:avLst/>
          </a:prstGeom>
          <a:solidFill>
            <a:schemeClr val="bg1"/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smtClean="0">
              <a:solidFill>
                <a:srgbClr val="FFFFFF"/>
              </a:solidFill>
            </a:endParaRPr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68313" y="3143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Bladder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1" name="Bild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725" y="957263"/>
            <a:ext cx="528002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3554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07504" y="188913"/>
            <a:ext cx="892899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– Deep-lying Bladder Mucosa - Trigone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3556" name="Gerade Verbindung mit Pfeil 4"/>
          <p:cNvCxnSpPr>
            <a:cxnSpLocks noChangeShapeType="1"/>
          </p:cNvCxnSpPr>
          <p:nvPr/>
        </p:nvCxnSpPr>
        <p:spPr bwMode="auto">
          <a:xfrm flipV="1">
            <a:off x="755650" y="3429000"/>
            <a:ext cx="252095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Bild 3" descr="Blase entoder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720725"/>
            <a:ext cx="63087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Deep-lying Bladder Mucosa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1" descr="ivpblasentu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0" y="-26988"/>
            <a:ext cx="10472738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508104" y="404664"/>
            <a:ext cx="3816424" cy="1728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580112" y="476672"/>
            <a:ext cx="3707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Rounded MT Bold" panose="020F0704030504030204" pitchFamily="34" charset="0"/>
              </a:rPr>
              <a:t>Large Tumor in the Bladder:</a:t>
            </a:r>
          </a:p>
          <a:p>
            <a:endParaRPr lang="en-US" sz="1600" dirty="0" smtClean="0">
              <a:latin typeface="Arial Rounded MT Bold" panose="020F0704030504030204" pitchFamily="34" charset="0"/>
            </a:endParaRPr>
          </a:p>
          <a:p>
            <a:r>
              <a:rPr lang="en-US" sz="1600" dirty="0" smtClean="0">
                <a:latin typeface="Arial Rounded MT Bold" panose="020F0704030504030204" pitchFamily="34" charset="0"/>
              </a:rPr>
              <a:t>Recognizable in the contrast agent recess in an </a:t>
            </a:r>
            <a:r>
              <a:rPr lang="en-US" sz="1600" dirty="0" err="1" smtClean="0">
                <a:latin typeface="Arial Rounded MT Bold" panose="020F0704030504030204" pitchFamily="34" charset="0"/>
              </a:rPr>
              <a:t>i.v.</a:t>
            </a:r>
            <a:r>
              <a:rPr lang="en-US" sz="1600" dirty="0" smtClean="0">
                <a:latin typeface="Arial Rounded MT Bold" panose="020F0704030504030204" pitchFamily="34" charset="0"/>
              </a:rPr>
              <a:t> Pyelogram or here in the x-ray of a radiocontrast aided CT (so-called footprint)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Bildschirmpräsentation (4:3)</PresentationFormat>
  <Paragraphs>28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Arial Black</vt:lpstr>
      <vt:lpstr>Arial Rounded MT Bold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6</cp:revision>
  <dcterms:created xsi:type="dcterms:W3CDTF">2019-09-27T08:54:41Z</dcterms:created>
  <dcterms:modified xsi:type="dcterms:W3CDTF">2019-10-01T12:41:52Z</dcterms:modified>
</cp:coreProperties>
</file>