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oleObject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644" r:id="rId2"/>
    <p:sldId id="614" r:id="rId3"/>
    <p:sldId id="632" r:id="rId4"/>
    <p:sldId id="625" r:id="rId5"/>
    <p:sldId id="626" r:id="rId6"/>
    <p:sldId id="543" r:id="rId7"/>
    <p:sldId id="621" r:id="rId8"/>
    <p:sldId id="622" r:id="rId9"/>
    <p:sldId id="619" r:id="rId10"/>
    <p:sldId id="636" r:id="rId11"/>
    <p:sldId id="637" r:id="rId12"/>
    <p:sldId id="634" r:id="rId13"/>
    <p:sldId id="633" r:id="rId14"/>
    <p:sldId id="627" r:id="rId15"/>
    <p:sldId id="616" r:id="rId16"/>
    <p:sldId id="642" r:id="rId17"/>
    <p:sldId id="643" r:id="rId18"/>
    <p:sldId id="645" r:id="rId19"/>
    <p:sldId id="624" r:id="rId20"/>
    <p:sldId id="635" r:id="rId21"/>
    <p:sldId id="628" r:id="rId22"/>
    <p:sldId id="629" r:id="rId23"/>
    <p:sldId id="630" r:id="rId24"/>
    <p:sldId id="631" r:id="rId25"/>
    <p:sldId id="646" r:id="rId26"/>
    <p:sldId id="623" r:id="rId27"/>
    <p:sldId id="638" r:id="rId28"/>
  </p:sldIdLst>
  <p:sldSz cx="9144000" cy="6858000" type="screen4x3"/>
  <p:notesSz cx="6858000" cy="9144000"/>
  <p:defaultTextStyle>
    <a:defPPr>
      <a:defRPr lang="de-A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1"/>
    <p:restoredTop sz="94609"/>
  </p:normalViewPr>
  <p:slideViewPr>
    <p:cSldViewPr>
      <p:cViewPr varScale="1">
        <p:scale>
          <a:sx n="111" d="100"/>
          <a:sy n="111" d="100"/>
        </p:scale>
        <p:origin x="120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2275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2276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2277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065C6330-6292-EA4C-A3C2-36A80380D0D1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567764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1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3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noProof="0"/>
              <a:t>Klicken Sie, um die Formate des Vorlagentextes zu bearbeiten</a:t>
            </a:r>
          </a:p>
          <a:p>
            <a:pPr lvl="1"/>
            <a:r>
              <a:rPr lang="de-AT" altLang="de-DE" noProof="0"/>
              <a:t>Zweite Ebene</a:t>
            </a:r>
          </a:p>
          <a:p>
            <a:pPr lvl="2"/>
            <a:r>
              <a:rPr lang="de-AT" altLang="de-DE" noProof="0"/>
              <a:t>Dritte Ebene</a:t>
            </a:r>
          </a:p>
          <a:p>
            <a:pPr lvl="3"/>
            <a:r>
              <a:rPr lang="de-AT" altLang="de-DE" noProof="0"/>
              <a:t>Vierte Ebene</a:t>
            </a:r>
          </a:p>
          <a:p>
            <a:pPr lvl="4"/>
            <a:r>
              <a:rPr lang="de-AT" altLang="de-DE" noProof="0"/>
              <a:t>Fünfte Ebene</a:t>
            </a:r>
          </a:p>
        </p:txBody>
      </p:sp>
      <p:sp>
        <p:nvSpPr>
          <p:cNvPr id="17414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5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3C5C3964-8C6B-2A4B-ABBD-39696EAAAE74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5283075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F32B7299-999A-A140-84FB-DAB88345A544}" type="slidenum">
              <a:rPr lang="de-AT" altLang="de-DE">
                <a:latin typeface="Arial" charset="0"/>
              </a:rPr>
              <a:pPr>
                <a:spcBef>
                  <a:spcPct val="0"/>
                </a:spcBef>
              </a:pPr>
              <a:t>8</a:t>
            </a:fld>
            <a:endParaRPr lang="de-AT" altLang="de-DE">
              <a:latin typeface="Arial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6414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E65CD060-43BB-0F42-ABF4-31104C76DB8C}" type="slidenum">
              <a:rPr lang="de-DE" altLang="de-DE">
                <a:latin typeface="Arial" charset="0"/>
              </a:rPr>
              <a:pPr>
                <a:spcBef>
                  <a:spcPct val="0"/>
                </a:spcBef>
              </a:pPr>
              <a:t>26</a:t>
            </a:fld>
            <a:endParaRPr lang="de-DE" altLang="de-DE">
              <a:latin typeface="Arial" charset="0"/>
            </a:endParaRPr>
          </a:p>
        </p:txBody>
      </p:sp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774F95-61C5-474B-8D2D-B20E5583B579}" type="slidenum">
              <a:rPr lang="de-AT" altLang="de-DE"/>
              <a:pPr algn="r" eaLnBrk="1" hangingPunct="1">
                <a:spcBef>
                  <a:spcPct val="0"/>
                </a:spcBef>
              </a:pPr>
              <a:t>26</a:t>
            </a:fld>
            <a:endParaRPr lang="de-AT" altLang="de-DE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293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64DE7-8E11-944D-91DB-373149B12DF9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93607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2EFD8-1071-5C46-A9C7-ED09A9E5F3F6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964605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56F3F-766B-E44C-B745-F7E55BEE37FE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766251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2D6C0-5C14-7C4B-9420-153BCF8C0A3D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070139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74896-CEE7-A74D-97B7-9F40775BE39C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526485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64350-B916-0348-8726-383BA6C0F97D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006265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1C331-3181-9348-B738-AE37DADC480B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866319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004C9-454B-FC42-A265-6FF071E127FF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98054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59CA0-76F3-AD4A-8D6F-AEC74F5AA6E9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469545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FF1E2-76ED-F04B-96A6-970E4E057121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37727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A8BC8-7DFD-1740-91DF-74FFF79BBDC2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747189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7A31D-C2B7-5647-82F0-75FA5122CCCD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24856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Klicken Sie, um die Formate des Vorlagentextes zu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2A7CE400-215E-D344-B2CF-CD1EC03D17FD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4"/>
          <p:cNvSpPr>
            <a:spLocks noChangeArrowheads="1"/>
          </p:cNvSpPr>
          <p:nvPr/>
        </p:nvSpPr>
        <p:spPr bwMode="auto">
          <a:xfrm>
            <a:off x="457200" y="404813"/>
            <a:ext cx="8229600" cy="58324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4000" dirty="0">
              <a:latin typeface="Arial Black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4000" dirty="0" smtClean="0">
              <a:solidFill>
                <a:srgbClr val="003366"/>
              </a:solidFill>
              <a:latin typeface="Arial Black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7200" dirty="0" smtClean="0">
                <a:solidFill>
                  <a:srgbClr val="003366"/>
                </a:solidFill>
                <a:latin typeface="Arial Black" charset="0"/>
              </a:rPr>
              <a:t>Niere</a:t>
            </a:r>
            <a:r>
              <a:rPr lang="de-DE" altLang="de-DE" sz="7200" dirty="0">
                <a:solidFill>
                  <a:srgbClr val="003366"/>
                </a:solidFill>
                <a:latin typeface="Arial Black" charset="0"/>
              </a:rPr>
              <a:t/>
            </a:r>
            <a:br>
              <a:rPr lang="de-DE" altLang="de-DE" sz="7200" dirty="0">
                <a:solidFill>
                  <a:srgbClr val="003366"/>
                </a:solidFill>
                <a:latin typeface="Arial Black" charset="0"/>
              </a:rPr>
            </a:br>
            <a:endParaRPr lang="de-AT" altLang="de-DE" sz="72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03366"/>
                </a:solidFill>
                <a:latin typeface="Arial Black" charset="0"/>
              </a:rPr>
              <a:t>CCT: Nierensammelrohre, aktiver Konflikt</a:t>
            </a:r>
            <a:endParaRPr lang="de-AT" altLang="de-DE" sz="240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26626" name="Bild 1" descr="NSR r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692150"/>
            <a:ext cx="6624637" cy="662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03366"/>
                </a:solidFill>
                <a:latin typeface="Arial Black" charset="0"/>
              </a:rPr>
              <a:t>CCT: Nierensammelrohre, aktiver Konflikt</a:t>
            </a:r>
            <a:endParaRPr lang="de-AT" altLang="de-DE" sz="240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27650" name="Bild 2" descr="NSR rez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747713"/>
            <a:ext cx="6642100" cy="664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AutoShape 2"/>
          <p:cNvSpPr>
            <a:spLocks noChangeArrowheads="1"/>
          </p:cNvSpPr>
          <p:nvPr/>
        </p:nvSpPr>
        <p:spPr bwMode="auto">
          <a:xfrm>
            <a:off x="395288" y="228600"/>
            <a:ext cx="836295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03366"/>
                </a:solidFill>
                <a:latin typeface="Arial Black" charset="0"/>
              </a:rPr>
              <a:t>CCT: Sammelrohre aktiv, Brustdrüsen leicht aktiv</a:t>
            </a:r>
            <a:endParaRPr lang="de-AT" altLang="de-DE" sz="240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28674" name="Bild 1" descr="NSR, Brustdrüsen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815975"/>
            <a:ext cx="6985000" cy="678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000">
                <a:solidFill>
                  <a:srgbClr val="003366"/>
                </a:solidFill>
                <a:latin typeface="Arial Black" charset="0"/>
              </a:rPr>
              <a:t>Aktive Nierensammelrohre: Schielen nach außen </a:t>
            </a:r>
            <a:endParaRPr lang="de-AT" altLang="de-DE" sz="2000">
              <a:solidFill>
                <a:srgbClr val="003366"/>
              </a:solidFill>
              <a:latin typeface="Arial Black" charset="0"/>
            </a:endParaRPr>
          </a:p>
        </p:txBody>
      </p:sp>
      <p:graphicFrame>
        <p:nvGraphicFramePr>
          <p:cNvPr id="419844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611188" y="1058863"/>
          <a:ext cx="7848600" cy="539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0" name="CorelPhotoPaint.Image.10" r:id="rId3" imgW="2154575" imgH="1481080" progId="CorelPhotoPaint.Image.10">
                  <p:embed/>
                </p:oleObj>
              </mc:Choice>
              <mc:Fallback>
                <p:oleObj name="CorelPhotoPaint.Image.10" r:id="rId3" imgW="2154575" imgH="1481080" progId="CorelPhotoPaint.Image.1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058863"/>
                        <a:ext cx="7848600" cy="53943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Bild 1" descr="kalziumoxalat-ein-nierenstein-in-der-nahaufnah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00100" y="0"/>
            <a:ext cx="9944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AutoShape 11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03366"/>
                </a:solidFill>
                <a:latin typeface="Arial Black" charset="0"/>
              </a:rPr>
              <a:t>Oxalatstein - Sammelrohre</a:t>
            </a:r>
            <a:endParaRPr lang="de-AT" altLang="de-DE" sz="240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altLang="de-DE">
              <a:ea typeface="ＭＳ Ｐゴシック" charset="-128"/>
            </a:endParaRPr>
          </a:p>
        </p:txBody>
      </p:sp>
      <p:pic>
        <p:nvPicPr>
          <p:cNvPr id="31746" name="Picture 8" descr="U44700-005-f0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123113"/>
          </a:xfrm>
        </p:spPr>
      </p:pic>
      <p:sp>
        <p:nvSpPr>
          <p:cNvPr id="31747" name="Text Box 9"/>
          <p:cNvSpPr txBox="1">
            <a:spLocks noChangeArrowheads="1"/>
          </p:cNvSpPr>
          <p:nvPr/>
        </p:nvSpPr>
        <p:spPr bwMode="auto">
          <a:xfrm>
            <a:off x="158750" y="85725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800" b="1"/>
          </a:p>
        </p:txBody>
      </p:sp>
      <p:sp>
        <p:nvSpPr>
          <p:cNvPr id="31748" name="AutoShape 11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03366"/>
                </a:solidFill>
                <a:latin typeface="Arial Black" charset="0"/>
              </a:rPr>
              <a:t>Polyzystische Niere über 1 kg schwer</a:t>
            </a:r>
            <a:endParaRPr lang="de-AT" altLang="de-DE" sz="240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Bild 2" descr="3928275_we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2006600"/>
            <a:ext cx="8077200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76200" y="152400"/>
            <a:ext cx="90678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4000" b="1">
                <a:solidFill>
                  <a:schemeClr val="bg1"/>
                </a:solidFill>
                <a:sym typeface="Wingdings" charset="2"/>
              </a:rPr>
              <a:t>Runschau Grieskirchen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chemeClr val="bg1"/>
                </a:solidFill>
              </a:rPr>
              <a:t>Mit einem durchschnittlichen Body-Mass-Index (BMI = Verhältnis zwischen Körpergewicht und Größe) von 25,9 sind die Innviertler Oberösterreichs dickste Bewohner. </a:t>
            </a:r>
            <a:endParaRPr lang="de-DE" altLang="de-DE" sz="2400" b="1">
              <a:solidFill>
                <a:schemeClr val="bg1"/>
              </a:solidFill>
              <a:sym typeface="Wingdings" charset="2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de-AT" altLang="de-DE" sz="4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Text Box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0" y="38100"/>
            <a:ext cx="9080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AutoShape 3"/>
          <p:cNvSpPr>
            <a:spLocks noChangeArrowheads="1"/>
          </p:cNvSpPr>
          <p:nvPr/>
        </p:nvSpPr>
        <p:spPr bwMode="auto">
          <a:xfrm>
            <a:off x="468313" y="28575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Niere, Harnleiter</a:t>
            </a:r>
          </a:p>
        </p:txBody>
      </p:sp>
      <p:pic>
        <p:nvPicPr>
          <p:cNvPr id="37890" name="Bild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950913"/>
            <a:ext cx="4283075" cy="590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050" y="814388"/>
            <a:ext cx="4989513" cy="604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AutoShape 6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03366"/>
                </a:solidFill>
                <a:latin typeface="Arial Black" charset="0"/>
              </a:rPr>
              <a:t>Großhirnmarklager</a:t>
            </a:r>
            <a:endParaRPr lang="de-AT" altLang="de-DE" sz="2400">
              <a:solidFill>
                <a:srgbClr val="003366"/>
              </a:solidFill>
              <a:latin typeface="Arial Black" charset="0"/>
            </a:endParaRPr>
          </a:p>
        </p:txBody>
      </p:sp>
      <p:cxnSp>
        <p:nvCxnSpPr>
          <p:cNvPr id="38916" name="Gerade Verbindung mit Pfeil 3"/>
          <p:cNvCxnSpPr>
            <a:cxnSpLocks noChangeShapeType="1"/>
          </p:cNvCxnSpPr>
          <p:nvPr/>
        </p:nvCxnSpPr>
        <p:spPr bwMode="auto">
          <a:xfrm>
            <a:off x="1835150" y="4076700"/>
            <a:ext cx="2163763" cy="1128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17" name="Gerade Verbindung mit Pfeil 4"/>
          <p:cNvCxnSpPr>
            <a:cxnSpLocks noChangeShapeType="1"/>
          </p:cNvCxnSpPr>
          <p:nvPr/>
        </p:nvCxnSpPr>
        <p:spPr bwMode="auto">
          <a:xfrm flipH="1">
            <a:off x="5146675" y="4437063"/>
            <a:ext cx="2017713" cy="804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 descr="Lage der Nieren und Bl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050" y="1516063"/>
            <a:ext cx="8596313" cy="4576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AutoShape 4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03366"/>
                </a:solidFill>
                <a:latin typeface="Arial Black" charset="0"/>
              </a:rPr>
              <a:t>Niere - Übersicht</a:t>
            </a:r>
            <a:endParaRPr lang="de-AT" altLang="de-DE" sz="240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Bild 1" descr="Nierengrundgeweb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620713"/>
            <a:ext cx="6697663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03366"/>
                </a:solidFill>
                <a:latin typeface="Arial Black" charset="0"/>
              </a:rPr>
              <a:t>CCT: Nierengrundgewebe, aktiver Konflikt</a:t>
            </a:r>
            <a:endParaRPr lang="de-AT" altLang="de-DE" sz="240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Nierenzys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0"/>
            <a:ext cx="71294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AutoShape 3"/>
          <p:cNvSpPr>
            <a:spLocks noChangeArrowheads="1"/>
          </p:cNvSpPr>
          <p:nvPr/>
        </p:nvSpPr>
        <p:spPr bwMode="auto">
          <a:xfrm>
            <a:off x="179388" y="273050"/>
            <a:ext cx="1728787" cy="15716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Nieren-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Zysten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AT" altLang="de-DE" sz="240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Bild 2" descr="getpic-img.cfm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1550" y="44450"/>
            <a:ext cx="43989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AutoShape 3"/>
          <p:cNvSpPr>
            <a:spLocks noChangeArrowheads="1"/>
          </p:cNvSpPr>
          <p:nvPr/>
        </p:nvSpPr>
        <p:spPr bwMode="auto">
          <a:xfrm>
            <a:off x="323850" y="260350"/>
            <a:ext cx="4464050" cy="48244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>
                <a:latin typeface="Arial Black" charset="0"/>
              </a:rPr>
              <a:t>Diagnose Nierenzyste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>
                <a:latin typeface="Arial Black" charset="0"/>
              </a:rPr>
              <a:t>Solitäre, glattwandige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>
                <a:latin typeface="Arial Black" charset="0"/>
              </a:rPr>
              <a:t>Nierenzyste mit seröser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>
                <a:latin typeface="Arial Black" charset="0"/>
              </a:rPr>
              <a:t> Flüssigkeit gefüllt.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>
                <a:latin typeface="Arial Black" charset="0"/>
              </a:rPr>
              <a:t>Zufallsbefund bei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>
                <a:latin typeface="Arial Black" charset="0"/>
              </a:rPr>
              <a:t>Autopsie.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>
                <a:latin typeface="Arial Black" charset="0"/>
              </a:rPr>
              <a:t>Selten bei Kindern,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>
                <a:latin typeface="Arial Black" charset="0"/>
              </a:rPr>
              <a:t>häufig bei Erwachsenen,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>
                <a:latin typeface="Arial Black" charset="0"/>
              </a:rPr>
              <a:t>besonders in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>
                <a:latin typeface="Arial Black" charset="0"/>
              </a:rPr>
              <a:t>Narbennieren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>
                <a:latin typeface="Arial Black" charset="0"/>
              </a:rPr>
              <a:t>Meist asymtpomatisch.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>
                <a:latin typeface="Arial Black" charset="0"/>
              </a:rPr>
              <a:t>= Grundgewebe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4438" y="-88900"/>
            <a:ext cx="6659562" cy="692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AutoShape 3"/>
          <p:cNvSpPr>
            <a:spLocks noChangeArrowheads="1"/>
          </p:cNvSpPr>
          <p:nvPr/>
        </p:nvSpPr>
        <p:spPr bwMode="auto">
          <a:xfrm>
            <a:off x="250825" y="260350"/>
            <a:ext cx="2268538" cy="19446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Nieren-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Zysten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beidseitig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0"/>
            <a:ext cx="7488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Textfeld 2"/>
          <p:cNvSpPr txBox="1">
            <a:spLocks noChangeArrowheads="1"/>
          </p:cNvSpPr>
          <p:nvPr/>
        </p:nvSpPr>
        <p:spPr bwMode="auto">
          <a:xfrm>
            <a:off x="11113" y="0"/>
            <a:ext cx="4776787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3600" b="1">
                <a:solidFill>
                  <a:schemeClr val="bg1"/>
                </a:solidFill>
              </a:rPr>
              <a:t>Wilms-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3600" b="1" i="1">
                <a:solidFill>
                  <a:schemeClr val="bg1"/>
                </a:solidFill>
              </a:rPr>
              <a:t>Tumor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3600" b="1" i="1">
                <a:solidFill>
                  <a:schemeClr val="bg1"/>
                </a:solidFill>
              </a:rPr>
              <a:t>nach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3600" b="1" i="1">
                <a:solidFill>
                  <a:schemeClr val="bg1"/>
                </a:solidFill>
              </a:rPr>
              <a:t>Entnahme</a:t>
            </a:r>
            <a:r>
              <a:rPr lang="de-DE" altLang="de-DE" sz="2400" i="1">
                <a:solidFill>
                  <a:schemeClr val="bg1"/>
                </a:solidFill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AutoShape 3"/>
          <p:cNvSpPr>
            <a:spLocks noChangeArrowheads="1"/>
          </p:cNvSpPr>
          <p:nvPr/>
        </p:nvSpPr>
        <p:spPr bwMode="auto">
          <a:xfrm>
            <a:off x="468313" y="28575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Niere, Harnleiter</a:t>
            </a:r>
          </a:p>
        </p:txBody>
      </p:sp>
      <p:pic>
        <p:nvPicPr>
          <p:cNvPr id="45058" name="Bild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950913"/>
            <a:ext cx="4283075" cy="590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Bild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404813"/>
            <a:ext cx="6078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03366"/>
                </a:solidFill>
                <a:latin typeface="Arial Black" charset="0"/>
              </a:rPr>
              <a:t>Großhirnrinde – Nierenbecken, Harnleiter, Blase</a:t>
            </a:r>
            <a:endParaRPr lang="de-AT" altLang="de-DE" sz="2400">
              <a:solidFill>
                <a:srgbClr val="003366"/>
              </a:solidFill>
              <a:latin typeface="Arial Black" charset="0"/>
            </a:endParaRPr>
          </a:p>
        </p:txBody>
      </p:sp>
      <p:cxnSp>
        <p:nvCxnSpPr>
          <p:cNvPr id="46084" name="Gerade Verbindung mit Pfeil 2"/>
          <p:cNvCxnSpPr>
            <a:cxnSpLocks noChangeShapeType="1"/>
          </p:cNvCxnSpPr>
          <p:nvPr/>
        </p:nvCxnSpPr>
        <p:spPr bwMode="auto">
          <a:xfrm flipH="1" flipV="1">
            <a:off x="6084888" y="5300663"/>
            <a:ext cx="1152525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85" name="Gerade Verbindung mit Pfeil 8"/>
          <p:cNvCxnSpPr>
            <a:cxnSpLocks noChangeShapeType="1"/>
          </p:cNvCxnSpPr>
          <p:nvPr/>
        </p:nvCxnSpPr>
        <p:spPr bwMode="auto">
          <a:xfrm flipV="1">
            <a:off x="1692275" y="5373688"/>
            <a:ext cx="1325563" cy="215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Bild 4" descr="Blasenschleimhau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530225"/>
            <a:ext cx="6696075" cy="664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AutoShape 4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03366"/>
                </a:solidFill>
                <a:latin typeface="Arial Black" charset="0"/>
              </a:rPr>
              <a:t>CCT: Nierenbecken, wiederkehrender Konflikt</a:t>
            </a:r>
            <a:endParaRPr lang="de-AT" altLang="de-DE" sz="240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Bild 1" descr="323282043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3" y="-674688"/>
            <a:ext cx="9144000" cy="788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AutoShape 3"/>
          <p:cNvSpPr>
            <a:spLocks noChangeArrowheads="1"/>
          </p:cNvSpPr>
          <p:nvPr/>
        </p:nvSpPr>
        <p:spPr bwMode="auto">
          <a:xfrm>
            <a:off x="395288" y="-158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Harnleiter, Balse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Bild 1" descr="Kidney_nephr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-15875"/>
            <a:ext cx="6372225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Bild 1" descr="Gray1130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3382963" y="0"/>
            <a:ext cx="51609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360363" y="312738"/>
            <a:ext cx="2987675" cy="13160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400">
              <a:solidFill>
                <a:srgbClr val="003366"/>
              </a:solidFill>
              <a:latin typeface="Arial Black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03366"/>
                </a:solidFill>
                <a:latin typeface="Arial Black" charset="0"/>
              </a:rPr>
              <a:t>Kapillarknäul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03366"/>
                </a:solidFill>
                <a:latin typeface="Arial Black" charset="0"/>
              </a:rPr>
              <a:t>(Glomerulus)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03366"/>
                </a:solidFill>
                <a:latin typeface="Arial Black" charset="0"/>
              </a:rPr>
              <a:t>= Grundgewebe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400">
              <a:solidFill>
                <a:srgbClr val="003366"/>
              </a:solidFill>
              <a:latin typeface="Arial Black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40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AutoShape 3"/>
          <p:cNvSpPr>
            <a:spLocks noChangeArrowheads="1"/>
          </p:cNvSpPr>
          <p:nvPr/>
        </p:nvSpPr>
        <p:spPr bwMode="auto">
          <a:xfrm>
            <a:off x="468313" y="28575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Niere, Harnleiter</a:t>
            </a:r>
          </a:p>
        </p:txBody>
      </p:sp>
      <p:pic>
        <p:nvPicPr>
          <p:cNvPr id="21506" name="Bild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950913"/>
            <a:ext cx="4283075" cy="590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AutoShape 2"/>
          <p:cNvSpPr>
            <a:spLocks noChangeArrowheads="1"/>
          </p:cNvSpPr>
          <p:nvPr/>
        </p:nvSpPr>
        <p:spPr bwMode="auto">
          <a:xfrm>
            <a:off x="457200" y="228600"/>
            <a:ext cx="4724400" cy="1600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03366"/>
                </a:solidFill>
                <a:latin typeface="Arial Black" charset="0"/>
              </a:rPr>
              <a:t>Harnleiter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03366"/>
                </a:solidFill>
                <a:latin typeface="Arial Black" charset="0"/>
              </a:rPr>
              <a:t>Blase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03366"/>
                </a:solidFill>
                <a:latin typeface="Arial Black" charset="0"/>
              </a:rPr>
              <a:t>Harnröhre</a:t>
            </a:r>
            <a:endParaRPr lang="de-AT" altLang="de-DE" sz="240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22530" name="Bild 1" descr="224:2 Harnleiter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400000">
            <a:off x="3855244" y="2274093"/>
            <a:ext cx="6861176" cy="22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rgbClr val="FCFAA2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Mittelohr und Tuba eustachii - Stammhirn</a:t>
            </a:r>
          </a:p>
        </p:txBody>
      </p:sp>
      <p:pic>
        <p:nvPicPr>
          <p:cNvPr id="23554" name="Bild 1" descr="Stammhir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36663" y="-122238"/>
            <a:ext cx="12145963" cy="859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AutoShape 3"/>
          <p:cNvSpPr>
            <a:spLocks noChangeArrowheads="1"/>
          </p:cNvSpPr>
          <p:nvPr/>
        </p:nvSpPr>
        <p:spPr bwMode="auto">
          <a:xfrm>
            <a:off x="468313" y="1889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Stammhirn – Nierensammelrohre</a:t>
            </a:r>
          </a:p>
        </p:txBody>
      </p:sp>
      <p:cxnSp>
        <p:nvCxnSpPr>
          <p:cNvPr id="23556" name="Gerade Verbindung mit Pfeil 4"/>
          <p:cNvCxnSpPr>
            <a:cxnSpLocks noChangeShapeType="1"/>
          </p:cNvCxnSpPr>
          <p:nvPr/>
        </p:nvCxnSpPr>
        <p:spPr bwMode="auto">
          <a:xfrm>
            <a:off x="3132138" y="1052513"/>
            <a:ext cx="1008062" cy="504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57" name="Gerade Verbindung mit Pfeil 5"/>
          <p:cNvCxnSpPr>
            <a:cxnSpLocks noChangeShapeType="1"/>
          </p:cNvCxnSpPr>
          <p:nvPr/>
        </p:nvCxnSpPr>
        <p:spPr bwMode="auto">
          <a:xfrm flipH="1">
            <a:off x="4572000" y="1157288"/>
            <a:ext cx="785813" cy="400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Bild 2" descr="NSR 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9025" y="549275"/>
            <a:ext cx="6867525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03366"/>
                </a:solidFill>
                <a:latin typeface="Arial Black" charset="0"/>
              </a:rPr>
              <a:t>CCT: Nierensammelrohre, aktiver Konflikt</a:t>
            </a:r>
            <a:endParaRPr lang="de-AT" altLang="de-DE" sz="240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</Words>
  <Application>Microsoft Macintosh PowerPoint</Application>
  <PresentationFormat>Bildschirmpräsentation (4:3)</PresentationFormat>
  <Paragraphs>54</Paragraphs>
  <Slides>27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4" baseType="lpstr">
      <vt:lpstr>Times New Roman</vt:lpstr>
      <vt:lpstr>ＭＳ Ｐゴシック</vt:lpstr>
      <vt:lpstr>Arial</vt:lpstr>
      <vt:lpstr>Arial Black</vt:lpstr>
      <vt:lpstr>Wingdings</vt:lpstr>
      <vt:lpstr>Standarddesign</vt:lpstr>
      <vt:lpstr>Corel PHOTO-PAINT 10.0-Bild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Microsoft Office-Anwender</cp:lastModifiedBy>
  <cp:revision>2</cp:revision>
  <dcterms:created xsi:type="dcterms:W3CDTF">2019-09-27T08:53:15Z</dcterms:created>
  <dcterms:modified xsi:type="dcterms:W3CDTF">2019-09-27T08:54:22Z</dcterms:modified>
</cp:coreProperties>
</file>