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44" r:id="rId2"/>
    <p:sldId id="614" r:id="rId3"/>
    <p:sldId id="632" r:id="rId4"/>
    <p:sldId id="625" r:id="rId5"/>
    <p:sldId id="626" r:id="rId6"/>
    <p:sldId id="543" r:id="rId7"/>
    <p:sldId id="621" r:id="rId8"/>
    <p:sldId id="622" r:id="rId9"/>
    <p:sldId id="619" r:id="rId10"/>
    <p:sldId id="636" r:id="rId11"/>
    <p:sldId id="637" r:id="rId12"/>
    <p:sldId id="634" r:id="rId13"/>
    <p:sldId id="633" r:id="rId14"/>
    <p:sldId id="627" r:id="rId15"/>
    <p:sldId id="616" r:id="rId16"/>
    <p:sldId id="642" r:id="rId17"/>
    <p:sldId id="643" r:id="rId18"/>
    <p:sldId id="645" r:id="rId19"/>
    <p:sldId id="624" r:id="rId20"/>
    <p:sldId id="635" r:id="rId21"/>
    <p:sldId id="628" r:id="rId22"/>
    <p:sldId id="629" r:id="rId23"/>
    <p:sldId id="630" r:id="rId24"/>
    <p:sldId id="631" r:id="rId25"/>
    <p:sldId id="646" r:id="rId26"/>
    <p:sldId id="623" r:id="rId27"/>
    <p:sldId id="638" r:id="rId28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/>
    <p:restoredTop sz="94609"/>
  </p:normalViewPr>
  <p:slideViewPr>
    <p:cSldViewPr>
      <p:cViewPr varScale="1">
        <p:scale>
          <a:sx n="102" d="100"/>
          <a:sy n="102" d="100"/>
        </p:scale>
        <p:origin x="2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65C6330-6292-EA4C-A3C2-36A80380D0D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776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3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C5C3964-8C6B-2A4B-ABBD-39696EAAAE7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8307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32B7299-999A-A140-84FB-DAB88345A544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de-AT" altLang="de-DE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41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65CD060-43BB-0F42-ABF4-31104C76DB8C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de-DE" altLang="de-DE">
              <a:latin typeface="Arial" charset="0"/>
            </a:endParaRPr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74F95-61C5-474B-8D2D-B20E5583B579}" type="slidenum">
              <a:rPr lang="de-AT" altLang="de-DE"/>
              <a:pPr algn="r" eaLnBrk="1" hangingPunct="1">
                <a:spcBef>
                  <a:spcPct val="0"/>
                </a:spcBef>
              </a:pPr>
              <a:t>26</a:t>
            </a:fld>
            <a:endParaRPr lang="de-AT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9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4DE7-8E11-944D-91DB-373149B12D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360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EFD8-1071-5C46-A9C7-ED09A9E5F3F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6460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6F3F-766B-E44C-B745-F7E55BEE37F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6625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D6C0-5C14-7C4B-9420-153BCF8C0A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7013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74896-CEE7-A74D-97B7-9F40775BE39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648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64350-B916-0348-8726-383BA6C0F97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0626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1C331-3181-9348-B738-AE37DADC48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63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004C9-454B-FC42-A265-6FF071E127F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805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9CA0-76F3-AD4A-8D6F-AEC74F5AA6E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954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FF1E2-76ED-F04B-96A6-970E4E05712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3772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A8BC8-7DFD-1740-91DF-74FFF79BBDC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471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A31D-C2B7-5647-82F0-75FA5122CCC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485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A7CE400-215E-D344-B2CF-CD1EC03D17F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Kidneys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CT: Kidney Collection Tubules, Active Conflict</a:t>
            </a:r>
          </a:p>
        </p:txBody>
      </p:sp>
      <p:pic>
        <p:nvPicPr>
          <p:cNvPr id="26626" name="Bild 1" descr="NSR 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624637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CT: Kidney Collection Tubules, Active Conflict</a:t>
            </a:r>
          </a:p>
        </p:txBody>
      </p:sp>
      <p:pic>
        <p:nvPicPr>
          <p:cNvPr id="27650" name="Bild 2" descr="NSR re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747713"/>
            <a:ext cx="66421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 1" descr="NSR, Brustdrüs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815975"/>
            <a:ext cx="69850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AutoShape 2"/>
          <p:cNvSpPr>
            <a:spLocks noChangeArrowheads="1"/>
          </p:cNvSpPr>
          <p:nvPr/>
        </p:nvSpPr>
        <p:spPr bwMode="auto">
          <a:xfrm>
            <a:off x="395288" y="228600"/>
            <a:ext cx="8362950" cy="896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Collection Tubules Active,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Mammary Glands Slightly Active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ChangeArrowheads="1"/>
          </p:cNvSpPr>
          <p:nvPr/>
        </p:nvSpPr>
        <p:spPr bwMode="auto">
          <a:xfrm>
            <a:off x="611188" y="228600"/>
            <a:ext cx="7848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>
                <a:solidFill>
                  <a:srgbClr val="003366"/>
                </a:solidFill>
                <a:latin typeface="Arial Black" charset="0"/>
              </a:rPr>
              <a:t>Active </a:t>
            </a:r>
            <a:r>
              <a:rPr lang="en-US" altLang="de-DE" sz="2000" dirty="0" smtClean="0">
                <a:solidFill>
                  <a:srgbClr val="003366"/>
                </a:solidFill>
                <a:latin typeface="Arial Black" charset="0"/>
              </a:rPr>
              <a:t>Kidney Collection Tubules: Outward Strabismus</a:t>
            </a:r>
            <a:endParaRPr lang="en-US" altLang="de-DE" sz="2000" dirty="0">
              <a:solidFill>
                <a:srgbClr val="003366"/>
              </a:solidFill>
              <a:latin typeface="Arial Black" charset="0"/>
            </a:endParaRPr>
          </a:p>
        </p:txBody>
      </p:sp>
      <p:graphicFrame>
        <p:nvGraphicFramePr>
          <p:cNvPr id="41984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1058863"/>
          <a:ext cx="784860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CorelPhotoPaint.Image.10" r:id="rId3" imgW="2154575" imgH="1481080" progId="CorelPhotoPaint.Image.10">
                  <p:embed/>
                </p:oleObj>
              </mc:Choice>
              <mc:Fallback>
                <p:oleObj name="CorelPhotoPaint.Image.10" r:id="rId3" imgW="2154575" imgH="1481080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58863"/>
                        <a:ext cx="7848600" cy="5394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Bild 1" descr="kalziumoxalat-ein-nierenstein-in-der-nahaufnah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0100" y="0"/>
            <a:ext cx="994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Kidney Stone – Collection Tubules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31746" name="Picture 8" descr="U44700-005-f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23113"/>
          </a:xfrm>
        </p:spPr>
      </p:pic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158750" y="8572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 b="1"/>
          </a:p>
        </p:txBody>
      </p:sp>
      <p:sp>
        <p:nvSpPr>
          <p:cNvPr id="31748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Polycystic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Kidney Weighing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over 1 kg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2" descr="3928275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006600"/>
            <a:ext cx="80772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90678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000" b="1" dirty="0" err="1" smtClean="0">
                <a:solidFill>
                  <a:schemeClr val="bg1"/>
                </a:solidFill>
                <a:sym typeface="Wingdings" charset="2"/>
              </a:rPr>
              <a:t>Around</a:t>
            </a:r>
            <a:r>
              <a:rPr lang="de-DE" altLang="de-DE" sz="4000" b="1" dirty="0" smtClean="0">
                <a:solidFill>
                  <a:schemeClr val="bg1"/>
                </a:solidFill>
                <a:sym typeface="Wingdings" charset="2"/>
              </a:rPr>
              <a:t> </a:t>
            </a:r>
            <a:r>
              <a:rPr lang="de-DE" altLang="de-DE" sz="4000" b="1" dirty="0" err="1" smtClean="0">
                <a:solidFill>
                  <a:schemeClr val="bg1"/>
                </a:solidFill>
                <a:sym typeface="Wingdings" charset="2"/>
              </a:rPr>
              <a:t>Grieskirchen</a:t>
            </a:r>
            <a:endParaRPr lang="de-DE" altLang="de-DE" sz="4000" b="1" dirty="0" smtClean="0">
              <a:solidFill>
                <a:schemeClr val="bg1"/>
              </a:solidFill>
              <a:sym typeface="Wingdings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bg1"/>
                </a:solidFill>
              </a:rPr>
              <a:t>With an average body mass index (BMI = ratio between body weight and height) of 25.9, </a:t>
            </a:r>
            <a:r>
              <a:rPr lang="en-US" altLang="de-DE" sz="2400" dirty="0" smtClean="0">
                <a:solidFill>
                  <a:schemeClr val="bg1"/>
                </a:solidFill>
              </a:rPr>
              <a:t>Upper Austrian city dwellers are Austria’s most overweight </a:t>
            </a:r>
            <a:r>
              <a:rPr lang="en-US" altLang="de-DE" sz="2400" dirty="0">
                <a:solidFill>
                  <a:schemeClr val="bg1"/>
                </a:solidFill>
              </a:rPr>
              <a:t>inhabitants. </a:t>
            </a:r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endParaRPr lang="de-DE" altLang="de-DE" sz="2400" b="1" dirty="0" smtClean="0">
              <a:solidFill>
                <a:schemeClr val="bg1"/>
              </a:solidFill>
              <a:sym typeface="Wingdings" charset="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AT" altLang="de-DE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Text Box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38100"/>
            <a:ext cx="9080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251520" y="4869160"/>
            <a:ext cx="8712968" cy="18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The demographic area with the highest unemployment will once again be the inner city. It will come in much higher than the expected state average of 4.9%. 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3"/>
          <p:cNvSpPr>
            <a:spLocks noChangeArrowheads="1"/>
          </p:cNvSpPr>
          <p:nvPr/>
        </p:nvSpPr>
        <p:spPr bwMode="auto">
          <a:xfrm>
            <a:off x="468313" y="285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Kidney,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Ureter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789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950913"/>
            <a:ext cx="4283075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814388"/>
            <a:ext cx="4989513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White Matter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8916" name="Gerade Verbindung mit Pfeil 3"/>
          <p:cNvCxnSpPr>
            <a:cxnSpLocks noChangeShapeType="1"/>
          </p:cNvCxnSpPr>
          <p:nvPr/>
        </p:nvCxnSpPr>
        <p:spPr bwMode="auto">
          <a:xfrm>
            <a:off x="1835150" y="4076700"/>
            <a:ext cx="2163763" cy="112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7" name="Gerade Verbindung mit Pfeil 4"/>
          <p:cNvCxnSpPr>
            <a:cxnSpLocks noChangeShapeType="1"/>
          </p:cNvCxnSpPr>
          <p:nvPr/>
        </p:nvCxnSpPr>
        <p:spPr bwMode="auto">
          <a:xfrm flipH="1">
            <a:off x="5146675" y="4437063"/>
            <a:ext cx="2017713" cy="804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Lage der Nieren und Bl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516063"/>
            <a:ext cx="8596313" cy="4576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Kidneys - Overview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d 1" descr="Nierengrundgeweb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697663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Kidney Parenchyma, Active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Nierenzys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7129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AutoShape 3"/>
          <p:cNvSpPr>
            <a:spLocks noChangeArrowheads="1"/>
          </p:cNvSpPr>
          <p:nvPr/>
        </p:nvSpPr>
        <p:spPr bwMode="auto">
          <a:xfrm>
            <a:off x="179388" y="273050"/>
            <a:ext cx="1728787" cy="157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Kidney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Cysts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Bild 2" descr="getpic-img.cf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50" y="44450"/>
            <a:ext cx="4398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323850" y="260350"/>
            <a:ext cx="4464050" cy="4824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 smtClean="0">
                <a:latin typeface="Arial Black" charset="0"/>
              </a:rPr>
              <a:t>Kidney cyst diagnosis: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 smtClean="0">
                <a:latin typeface="Arial Black" charset="0"/>
              </a:rPr>
              <a:t>Solitary, smooth walled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 smtClean="0">
                <a:latin typeface="Arial Black" charset="0"/>
              </a:rPr>
              <a:t>kidney cyst filled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 smtClean="0">
                <a:latin typeface="Arial Black" charset="0"/>
              </a:rPr>
              <a:t>serous fluid, found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 smtClean="0">
                <a:latin typeface="Arial Black" charset="0"/>
              </a:rPr>
              <a:t>during autopsy.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 smtClean="0">
                <a:latin typeface="Arial Black" charset="0"/>
              </a:rPr>
              <a:t>Rarely in children,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 smtClean="0">
                <a:latin typeface="Arial Black" charset="0"/>
              </a:rPr>
              <a:t>often in adults,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 smtClean="0">
                <a:latin typeface="Arial Black" charset="0"/>
              </a:rPr>
              <a:t>especially in kidneys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Arial Black" charset="0"/>
              </a:rPr>
              <a:t>w</a:t>
            </a:r>
            <a:r>
              <a:rPr lang="en-US" altLang="de-DE" sz="2400" b="1" dirty="0" smtClean="0">
                <a:latin typeface="Arial Black" charset="0"/>
              </a:rPr>
              <a:t>ith </a:t>
            </a:r>
            <a:r>
              <a:rPr lang="en-US" altLang="de-DE" sz="2400" b="1" dirty="0" err="1" smtClean="0">
                <a:latin typeface="Arial Black" charset="0"/>
              </a:rPr>
              <a:t>glomerulosclerosis</a:t>
            </a:r>
            <a:endParaRPr lang="en-US" altLang="de-DE" sz="2400" b="1" dirty="0" smtClean="0">
              <a:latin typeface="Arial Black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 smtClean="0">
                <a:latin typeface="Arial Black" charset="0"/>
              </a:rPr>
              <a:t>Mostly asymptomatic.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 smtClean="0">
                <a:latin typeface="Arial Black" charset="0"/>
              </a:rPr>
              <a:t>= Parenchyma</a:t>
            </a:r>
            <a:endParaRPr lang="en-US" altLang="de-DE" sz="2400" b="1" dirty="0"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-88900"/>
            <a:ext cx="6659562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250825" y="260350"/>
            <a:ext cx="2268538" cy="1944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Kidney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Cysts 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Both Sides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7488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feld 2"/>
          <p:cNvSpPr txBox="1">
            <a:spLocks noChangeArrowheads="1"/>
          </p:cNvSpPr>
          <p:nvPr/>
        </p:nvSpPr>
        <p:spPr bwMode="auto">
          <a:xfrm>
            <a:off x="11113" y="0"/>
            <a:ext cx="47767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3600" b="1" dirty="0" smtClean="0">
                <a:solidFill>
                  <a:schemeClr val="bg1"/>
                </a:solidFill>
              </a:rPr>
              <a:t>Wilms’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3600" b="1" dirty="0" smtClean="0">
                <a:solidFill>
                  <a:schemeClr val="bg1"/>
                </a:solidFill>
              </a:rPr>
              <a:t>Tumor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3600" b="1" dirty="0" smtClean="0">
                <a:solidFill>
                  <a:schemeClr val="bg1"/>
                </a:solidFill>
              </a:rPr>
              <a:t>after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3600" b="1" dirty="0" smtClean="0">
                <a:solidFill>
                  <a:schemeClr val="bg1"/>
                </a:solidFill>
              </a:rPr>
              <a:t>Removal</a:t>
            </a:r>
            <a:r>
              <a:rPr lang="de-DE" altLang="de-DE" sz="2400" i="1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3"/>
          <p:cNvSpPr>
            <a:spLocks noChangeArrowheads="1"/>
          </p:cNvSpPr>
          <p:nvPr/>
        </p:nvSpPr>
        <p:spPr bwMode="auto">
          <a:xfrm>
            <a:off x="468313" y="285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Kidney,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Ureter</a:t>
            </a:r>
          </a:p>
        </p:txBody>
      </p:sp>
      <p:pic>
        <p:nvPicPr>
          <p:cNvPr id="45058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950913"/>
            <a:ext cx="4283075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 – Renal Pelvis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Ureter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Bladder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46084" name="Gerade Verbindung mit Pfeil 2"/>
          <p:cNvCxnSpPr>
            <a:cxnSpLocks noChangeShapeType="1"/>
          </p:cNvCxnSpPr>
          <p:nvPr/>
        </p:nvCxnSpPr>
        <p:spPr bwMode="auto">
          <a:xfrm flipH="1" flipV="1">
            <a:off x="6084888" y="5300663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Gerade Verbindung mit Pfeil 8"/>
          <p:cNvCxnSpPr>
            <a:cxnSpLocks noChangeShapeType="1"/>
          </p:cNvCxnSpPr>
          <p:nvPr/>
        </p:nvCxnSpPr>
        <p:spPr bwMode="auto">
          <a:xfrm flipV="1">
            <a:off x="1692275" y="5373688"/>
            <a:ext cx="1325563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4" descr="Blasenschleimhau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530225"/>
            <a:ext cx="6696075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Renal Pelvis, Recurring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 1" descr="323282043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-674688"/>
            <a:ext cx="9144000" cy="788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395288" y="-158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Ureters,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Bladder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Kidney_nephr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-15875"/>
            <a:ext cx="6372225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1" descr="Gray1130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382963" y="0"/>
            <a:ext cx="5160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60363" y="116632"/>
            <a:ext cx="2987675" cy="15121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Capillary Column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(Glomerulus)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=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Basic Tissue</a:t>
            </a:r>
            <a:endParaRPr lang="de-DE" altLang="de-DE" sz="24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3"/>
          <p:cNvSpPr>
            <a:spLocks noChangeArrowheads="1"/>
          </p:cNvSpPr>
          <p:nvPr/>
        </p:nvSpPr>
        <p:spPr bwMode="auto">
          <a:xfrm>
            <a:off x="468313" y="285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Kidney,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Ureter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150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950913"/>
            <a:ext cx="4283075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457200" y="228600"/>
            <a:ext cx="47244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Ureter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Bladder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Urethra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Bild 1" descr="224:2 Harnleit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3855244" y="2274093"/>
            <a:ext cx="6861176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3554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– Kidney Collection Tubules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3556" name="Gerade Verbindung mit Pfeil 4"/>
          <p:cNvCxnSpPr>
            <a:cxnSpLocks noChangeShapeType="1"/>
          </p:cNvCxnSpPr>
          <p:nvPr/>
        </p:nvCxnSpPr>
        <p:spPr bwMode="auto">
          <a:xfrm>
            <a:off x="3132138" y="1052513"/>
            <a:ext cx="1008062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Gerade Verbindung mit Pfeil 5"/>
          <p:cNvCxnSpPr>
            <a:cxnSpLocks noChangeShapeType="1"/>
          </p:cNvCxnSpPr>
          <p:nvPr/>
        </p:nvCxnSpPr>
        <p:spPr bwMode="auto">
          <a:xfrm flipH="1">
            <a:off x="4572000" y="1157288"/>
            <a:ext cx="785813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2" descr="NSR 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549275"/>
            <a:ext cx="686752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Kidney Collection Tubules, Active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Bildschirmpräsentation (4:3)</PresentationFormat>
  <Paragraphs>55</Paragraphs>
  <Slides>27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Arial Black</vt:lpstr>
      <vt:lpstr>Times New Roman</vt:lpstr>
      <vt:lpstr>Wingdings</vt:lpstr>
      <vt:lpstr>Standarddesign</vt:lpstr>
      <vt:lpstr>CorelPhotoPaint.Image.10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7</cp:revision>
  <dcterms:created xsi:type="dcterms:W3CDTF">2019-09-27T08:53:15Z</dcterms:created>
  <dcterms:modified xsi:type="dcterms:W3CDTF">2019-10-01T12:13:41Z</dcterms:modified>
</cp:coreProperties>
</file>