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1"/>
  </p:notesMasterIdLst>
  <p:handoutMasterIdLst>
    <p:handoutMasterId r:id="rId132"/>
  </p:handoutMasterIdLst>
  <p:sldIdLst>
    <p:sldId id="1644" r:id="rId2"/>
    <p:sldId id="918" r:id="rId3"/>
    <p:sldId id="1513" r:id="rId4"/>
    <p:sldId id="1622" r:id="rId5"/>
    <p:sldId id="1394" r:id="rId6"/>
    <p:sldId id="477" r:id="rId7"/>
    <p:sldId id="1620" r:id="rId8"/>
    <p:sldId id="1574" r:id="rId9"/>
    <p:sldId id="1626" r:id="rId10"/>
    <p:sldId id="1628" r:id="rId11"/>
    <p:sldId id="921" r:id="rId12"/>
    <p:sldId id="1482" r:id="rId13"/>
    <p:sldId id="1542" r:id="rId14"/>
    <p:sldId id="817" r:id="rId15"/>
    <p:sldId id="815" r:id="rId16"/>
    <p:sldId id="919" r:id="rId17"/>
    <p:sldId id="920" r:id="rId18"/>
    <p:sldId id="922" r:id="rId19"/>
    <p:sldId id="1395" r:id="rId20"/>
    <p:sldId id="1351" r:id="rId21"/>
    <p:sldId id="1355" r:id="rId22"/>
    <p:sldId id="1624" r:id="rId23"/>
    <p:sldId id="1357" r:id="rId24"/>
    <p:sldId id="1535" r:id="rId25"/>
    <p:sldId id="1634" r:id="rId26"/>
    <p:sldId id="1538" r:id="rId27"/>
    <p:sldId id="1635" r:id="rId28"/>
    <p:sldId id="1522" r:id="rId29"/>
    <p:sldId id="927" r:id="rId30"/>
    <p:sldId id="1638" r:id="rId31"/>
    <p:sldId id="797" r:id="rId32"/>
    <p:sldId id="1639" r:id="rId33"/>
    <p:sldId id="1642" r:id="rId34"/>
    <p:sldId id="1512" r:id="rId35"/>
    <p:sldId id="1444" r:id="rId36"/>
    <p:sldId id="888" r:id="rId37"/>
    <p:sldId id="832" r:id="rId38"/>
    <p:sldId id="833" r:id="rId39"/>
    <p:sldId id="826" r:id="rId40"/>
    <p:sldId id="882" r:id="rId41"/>
    <p:sldId id="827" r:id="rId42"/>
    <p:sldId id="830" r:id="rId43"/>
    <p:sldId id="1643" r:id="rId44"/>
    <p:sldId id="1385" r:id="rId45"/>
    <p:sldId id="1520" r:id="rId46"/>
    <p:sldId id="1519" r:id="rId47"/>
    <p:sldId id="836" r:id="rId48"/>
    <p:sldId id="1540" r:id="rId49"/>
    <p:sldId id="901" r:id="rId50"/>
    <p:sldId id="1353" r:id="rId51"/>
    <p:sldId id="1354" r:id="rId52"/>
    <p:sldId id="1453" r:id="rId53"/>
    <p:sldId id="1352" r:id="rId54"/>
    <p:sldId id="1448" r:id="rId55"/>
    <p:sldId id="1465" r:id="rId56"/>
    <p:sldId id="1466" r:id="rId57"/>
    <p:sldId id="1443" r:id="rId58"/>
    <p:sldId id="1549" r:id="rId59"/>
    <p:sldId id="1547" r:id="rId60"/>
    <p:sldId id="1548" r:id="rId61"/>
    <p:sldId id="1554" r:id="rId62"/>
    <p:sldId id="1625" r:id="rId63"/>
    <p:sldId id="1551" r:id="rId64"/>
    <p:sldId id="1533" r:id="rId65"/>
    <p:sldId id="1552" r:id="rId66"/>
    <p:sldId id="943" r:id="rId67"/>
    <p:sldId id="945" r:id="rId68"/>
    <p:sldId id="944" r:id="rId69"/>
    <p:sldId id="1485" r:id="rId70"/>
    <p:sldId id="828" r:id="rId71"/>
    <p:sldId id="807" r:id="rId72"/>
    <p:sldId id="946" r:id="rId73"/>
    <p:sldId id="1629" r:id="rId74"/>
    <p:sldId id="1630" r:id="rId75"/>
    <p:sldId id="1632" r:id="rId76"/>
    <p:sldId id="1633" r:id="rId77"/>
    <p:sldId id="1631" r:id="rId78"/>
    <p:sldId id="949" r:id="rId79"/>
    <p:sldId id="950" r:id="rId80"/>
    <p:sldId id="1572" r:id="rId81"/>
    <p:sldId id="951" r:id="rId82"/>
    <p:sldId id="952" r:id="rId83"/>
    <p:sldId id="1570" r:id="rId84"/>
    <p:sldId id="1571" r:id="rId85"/>
    <p:sldId id="1567" r:id="rId86"/>
    <p:sldId id="1545" r:id="rId87"/>
    <p:sldId id="812" r:id="rId88"/>
    <p:sldId id="811" r:id="rId89"/>
    <p:sldId id="1621" r:id="rId90"/>
    <p:sldId id="953" r:id="rId91"/>
    <p:sldId id="1565" r:id="rId92"/>
    <p:sldId id="1566" r:id="rId93"/>
    <p:sldId id="1568" r:id="rId94"/>
    <p:sldId id="1562" r:id="rId95"/>
    <p:sldId id="1391" r:id="rId96"/>
    <p:sldId id="1375" r:id="rId97"/>
    <p:sldId id="1539" r:id="rId98"/>
    <p:sldId id="1463" r:id="rId99"/>
    <p:sldId id="1336" r:id="rId100"/>
    <p:sldId id="1344" r:id="rId101"/>
    <p:sldId id="1337" r:id="rId102"/>
    <p:sldId id="1338" r:id="rId103"/>
    <p:sldId id="1339" r:id="rId104"/>
    <p:sldId id="1340" r:id="rId105"/>
    <p:sldId id="1341" r:id="rId106"/>
    <p:sldId id="1342" r:id="rId107"/>
    <p:sldId id="1343" r:id="rId108"/>
    <p:sldId id="1541" r:id="rId109"/>
    <p:sldId id="1346" r:id="rId110"/>
    <p:sldId id="1345" r:id="rId111"/>
    <p:sldId id="1347" r:id="rId112"/>
    <p:sldId id="1348" r:id="rId113"/>
    <p:sldId id="1553" r:id="rId114"/>
    <p:sldId id="1543" r:id="rId115"/>
    <p:sldId id="1350" r:id="rId116"/>
    <p:sldId id="1447" r:id="rId117"/>
    <p:sldId id="1558" r:id="rId118"/>
    <p:sldId id="1477" r:id="rId119"/>
    <p:sldId id="1362" r:id="rId120"/>
    <p:sldId id="1363" r:id="rId121"/>
    <p:sldId id="1364" r:id="rId122"/>
    <p:sldId id="1516" r:id="rId123"/>
    <p:sldId id="1488" r:id="rId124"/>
    <p:sldId id="1489" r:id="rId125"/>
    <p:sldId id="1521" r:id="rId126"/>
    <p:sldId id="1392" r:id="rId127"/>
    <p:sldId id="1517" r:id="rId128"/>
    <p:sldId id="1366" r:id="rId129"/>
    <p:sldId id="1556" r:id="rId130"/>
  </p:sldIdLst>
  <p:sldSz cx="9144000" cy="6858000" type="screen4x3"/>
  <p:notesSz cx="6858000" cy="9144000"/>
  <p:defaultTextStyle>
    <a:defPPr>
      <a:defRPr lang="de-AT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09"/>
  </p:normalViewPr>
  <p:slideViewPr>
    <p:cSldViewPr>
      <p:cViewPr varScale="1">
        <p:scale>
          <a:sx n="82" d="100"/>
          <a:sy n="82" d="100"/>
        </p:scale>
        <p:origin x="1474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2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-107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-107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2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-107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2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8982CD4B-367F-6440-9D3F-5378B21EAB8C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616308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-107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-107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de-DE" noProof="0"/>
              <a:t>Klicken Sie, um die Formate des Vorlagentextes zu bearbeiten</a:t>
            </a:r>
          </a:p>
          <a:p>
            <a:pPr lvl="1"/>
            <a:r>
              <a:rPr lang="de-AT" altLang="de-DE" noProof="0"/>
              <a:t>Zweite Ebene</a:t>
            </a:r>
          </a:p>
          <a:p>
            <a:pPr lvl="2"/>
            <a:r>
              <a:rPr lang="de-AT" altLang="de-DE" noProof="0"/>
              <a:t>Dritte Ebene</a:t>
            </a:r>
          </a:p>
          <a:p>
            <a:pPr lvl="3"/>
            <a:r>
              <a:rPr lang="de-AT" altLang="de-DE" noProof="0"/>
              <a:t>Vierte Ebene</a:t>
            </a:r>
          </a:p>
          <a:p>
            <a:pPr lvl="4"/>
            <a:r>
              <a:rPr lang="de-AT" altLang="de-DE" noProof="0"/>
              <a:t>Fünfte Ebene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-107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136464B7-8F94-0B46-BA26-512723746295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2387764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-110" charset="-128"/>
        <a:cs typeface="ＭＳ Ｐゴシック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1CD67D5E-012F-5044-9679-6F3D6643659E}" type="slidenum">
              <a:rPr lang="de-AT" altLang="de-DE"/>
              <a:pPr>
                <a:spcBef>
                  <a:spcPct val="0"/>
                </a:spcBef>
              </a:pPr>
              <a:t>6</a:t>
            </a:fld>
            <a:endParaRPr lang="de-AT" altLang="de-DE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3703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6B36FA-C099-C841-975B-91E6F7560D13}" type="slidenum">
              <a:rPr lang="de-AT" altLang="de-DE"/>
              <a:pPr algn="r" eaLnBrk="1" hangingPunct="1">
                <a:spcBef>
                  <a:spcPct val="0"/>
                </a:spcBef>
              </a:pPr>
              <a:t>18</a:t>
            </a:fld>
            <a:endParaRPr lang="de-AT" altLang="de-DE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4672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D77E4477-D869-DF49-99CD-FB18F4C6EE4B}" type="slidenum">
              <a:rPr lang="de-AT" altLang="de-DE"/>
              <a:pPr>
                <a:spcBef>
                  <a:spcPct val="0"/>
                </a:spcBef>
              </a:pPr>
              <a:t>31</a:t>
            </a:fld>
            <a:endParaRPr lang="de-AT" altLang="de-DE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3285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FA05B68-7074-894F-BAEA-C18842ED4F54}" type="slidenum">
              <a:rPr lang="de-AT" altLang="de-DE"/>
              <a:pPr>
                <a:spcBef>
                  <a:spcPct val="0"/>
                </a:spcBef>
              </a:pPr>
              <a:t>34</a:t>
            </a:fld>
            <a:endParaRPr lang="de-AT" altLang="de-DE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3070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A2AFB13D-6D9C-3846-A7D7-C572D8936FB7}" type="slidenum">
              <a:rPr lang="de-AT" altLang="de-DE"/>
              <a:pPr>
                <a:spcBef>
                  <a:spcPct val="0"/>
                </a:spcBef>
              </a:pPr>
              <a:t>35</a:t>
            </a:fld>
            <a:endParaRPr lang="de-AT" altLang="de-DE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4071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497EFE5-B086-C747-A480-DD3B933F814A}" type="slidenum">
              <a:rPr lang="de-AT" altLang="de-DE"/>
              <a:pPr algn="r" eaLnBrk="1" hangingPunct="1">
                <a:spcBef>
                  <a:spcPct val="0"/>
                </a:spcBef>
              </a:pPr>
              <a:t>36</a:t>
            </a:fld>
            <a:endParaRPr lang="de-AT" altLang="de-DE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7632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1ED7009-E08D-7F4E-B8BB-E247D2C65E29}" type="slidenum">
              <a:rPr lang="de-AT" altLang="de-DE"/>
              <a:pPr algn="r" eaLnBrk="1" hangingPunct="1">
                <a:spcBef>
                  <a:spcPct val="0"/>
                </a:spcBef>
              </a:pPr>
              <a:t>47</a:t>
            </a:fld>
            <a:endParaRPr lang="de-AT" altLang="de-DE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7704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9D52B1F-056A-E645-9D51-B7B894E4B7B2}" type="slidenum">
              <a:rPr lang="de-AT" altLang="de-DE"/>
              <a:pPr algn="r" eaLnBrk="1" hangingPunct="1">
                <a:spcBef>
                  <a:spcPct val="0"/>
                </a:spcBef>
              </a:pPr>
              <a:t>48</a:t>
            </a:fld>
            <a:endParaRPr lang="de-AT" altLang="de-DE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87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EE280CE-C18B-194E-B2AD-082EA9A80214}" type="slidenum">
              <a:rPr lang="de-AT" altLang="de-DE"/>
              <a:pPr algn="r" eaLnBrk="1" hangingPunct="1">
                <a:spcBef>
                  <a:spcPct val="0"/>
                </a:spcBef>
              </a:pPr>
              <a:t>49</a:t>
            </a:fld>
            <a:endParaRPr lang="de-AT" altLang="de-DE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1603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21802D9-4AAB-6E4E-B696-51821B438C3A}" type="slidenum">
              <a:rPr lang="de-AT" altLang="de-DE"/>
              <a:pPr algn="r" eaLnBrk="1" hangingPunct="1">
                <a:spcBef>
                  <a:spcPct val="0"/>
                </a:spcBef>
              </a:pPr>
              <a:t>52</a:t>
            </a:fld>
            <a:endParaRPr lang="de-AT" altLang="de-DE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463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8565723-E9DE-A44A-9637-02B82FA585FD}" type="slidenum">
              <a:rPr lang="de-AT" altLang="de-DE"/>
              <a:pPr algn="r" eaLnBrk="1" hangingPunct="1">
                <a:spcBef>
                  <a:spcPct val="0"/>
                </a:spcBef>
              </a:pPr>
              <a:t>58</a:t>
            </a:fld>
            <a:endParaRPr lang="de-AT" altLang="de-DE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638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1138E82-D01C-AB42-800A-C456445A0C6C}" type="slidenum">
              <a:rPr lang="de-AT" altLang="de-DE">
                <a:latin typeface="Arial" charset="0"/>
              </a:rPr>
              <a:pPr>
                <a:spcBef>
                  <a:spcPct val="0"/>
                </a:spcBef>
              </a:pPr>
              <a:t>9</a:t>
            </a:fld>
            <a:endParaRPr lang="de-AT" altLang="de-DE">
              <a:latin typeface="Arial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34708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79E2EF4-E179-5143-B6FF-94300BB5C82D}" type="slidenum">
              <a:rPr lang="de-AT" altLang="de-DE"/>
              <a:pPr algn="r" eaLnBrk="1" hangingPunct="1">
                <a:spcBef>
                  <a:spcPct val="0"/>
                </a:spcBef>
              </a:pPr>
              <a:t>59</a:t>
            </a:fld>
            <a:endParaRPr lang="de-AT" altLang="de-DE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1574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2A2E3CB-DACC-D143-A6F5-09BC35A686BF}" type="slidenum">
              <a:rPr lang="de-AT" altLang="de-DE"/>
              <a:pPr algn="r" eaLnBrk="1" hangingPunct="1">
                <a:spcBef>
                  <a:spcPct val="0"/>
                </a:spcBef>
              </a:pPr>
              <a:t>60</a:t>
            </a:fld>
            <a:endParaRPr lang="de-AT" altLang="de-DE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55289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884D127-1726-4346-A021-060BA82535E2}" type="slidenum">
              <a:rPr lang="de-AT" altLang="de-DE"/>
              <a:pPr algn="r" eaLnBrk="1" hangingPunct="1">
                <a:spcBef>
                  <a:spcPct val="0"/>
                </a:spcBef>
              </a:pPr>
              <a:t>64</a:t>
            </a:fld>
            <a:endParaRPr lang="de-AT" altLang="de-DE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12313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60B8532-7BE9-9A4D-B6F6-96F724F5886B}" type="slidenum">
              <a:rPr lang="de-AT" altLang="de-DE"/>
              <a:pPr algn="r" eaLnBrk="1" hangingPunct="1">
                <a:spcBef>
                  <a:spcPct val="0"/>
                </a:spcBef>
              </a:pPr>
              <a:t>67</a:t>
            </a:fld>
            <a:endParaRPr lang="de-AT" altLang="de-DE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57056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63B6FBE-4843-B849-B527-5316FD379418}" type="slidenum">
              <a:rPr lang="de-AT" altLang="de-DE"/>
              <a:pPr algn="r" eaLnBrk="1" hangingPunct="1">
                <a:spcBef>
                  <a:spcPct val="0"/>
                </a:spcBef>
              </a:pPr>
              <a:t>68</a:t>
            </a:fld>
            <a:endParaRPr lang="de-AT" altLang="de-DE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99744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463EDF0-3CF3-DA48-84ED-7E10C850D40E}" type="slidenum">
              <a:rPr lang="de-AT" altLang="de-DE"/>
              <a:pPr algn="r" eaLnBrk="1" hangingPunct="1">
                <a:spcBef>
                  <a:spcPct val="0"/>
                </a:spcBef>
              </a:pPr>
              <a:t>69</a:t>
            </a:fld>
            <a:endParaRPr lang="de-AT" altLang="de-DE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89998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340E5FE-4C81-B245-9543-1424654C1D50}" type="slidenum">
              <a:rPr lang="de-AT" altLang="de-DE"/>
              <a:pPr algn="r" eaLnBrk="1" hangingPunct="1">
                <a:spcBef>
                  <a:spcPct val="0"/>
                </a:spcBef>
              </a:pPr>
              <a:t>70</a:t>
            </a:fld>
            <a:endParaRPr lang="de-AT" altLang="de-DE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25606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A7A1261-8D4C-AA4E-A276-5CBF8D3ACB5D}" type="slidenum">
              <a:rPr lang="de-AT" altLang="de-DE"/>
              <a:pPr algn="r" eaLnBrk="1" hangingPunct="1">
                <a:spcBef>
                  <a:spcPct val="0"/>
                </a:spcBef>
              </a:pPr>
              <a:t>71</a:t>
            </a:fld>
            <a:endParaRPr lang="de-AT" altLang="de-DE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5223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0401FB73-DC85-3045-AEC9-E7354D91C9A8}" type="slidenum">
              <a:rPr lang="de-DE" altLang="de-DE">
                <a:latin typeface="Arial" charset="0"/>
              </a:rPr>
              <a:pPr>
                <a:spcBef>
                  <a:spcPct val="0"/>
                </a:spcBef>
              </a:pPr>
              <a:t>73</a:t>
            </a:fld>
            <a:endParaRPr lang="de-DE" altLang="de-DE">
              <a:latin typeface="Arial" charset="0"/>
            </a:endParaRPr>
          </a:p>
        </p:txBody>
      </p:sp>
      <p:sp>
        <p:nvSpPr>
          <p:cNvPr id="1198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625A313-CCF4-174A-92FA-83345B29B2DE}" type="slidenum">
              <a:rPr lang="de-AT" altLang="de-DE"/>
              <a:pPr algn="r" eaLnBrk="1" hangingPunct="1">
                <a:spcBef>
                  <a:spcPct val="0"/>
                </a:spcBef>
              </a:pPr>
              <a:t>73</a:t>
            </a:fld>
            <a:endParaRPr lang="de-AT" altLang="de-DE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61869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8CA5794-D9C7-9849-85CB-9678BC72EB93}" type="slidenum">
              <a:rPr lang="de-AT" altLang="de-DE"/>
              <a:pPr algn="r" eaLnBrk="1" hangingPunct="1">
                <a:spcBef>
                  <a:spcPct val="0"/>
                </a:spcBef>
              </a:pPr>
              <a:t>77</a:t>
            </a:fld>
            <a:endParaRPr lang="de-AT" altLang="de-DE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0567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18462D3-2432-2B41-8C50-939FE13805B8}" type="slidenum">
              <a:rPr lang="de-AT" altLang="de-DE"/>
              <a:pPr algn="r" eaLnBrk="1" hangingPunct="1">
                <a:spcBef>
                  <a:spcPct val="0"/>
                </a:spcBef>
              </a:pPr>
              <a:t>11</a:t>
            </a:fld>
            <a:endParaRPr lang="de-AT" altLang="de-DE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61924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5ED2CA5-1648-B246-90B9-AF3FF19CA141}" type="slidenum">
              <a:rPr lang="de-AT" altLang="de-DE"/>
              <a:pPr algn="r" eaLnBrk="1" hangingPunct="1">
                <a:spcBef>
                  <a:spcPct val="0"/>
                </a:spcBef>
              </a:pPr>
              <a:t>78</a:t>
            </a:fld>
            <a:endParaRPr lang="de-AT" altLang="de-DE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50518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F6C150B-C766-5849-99E7-64AEE50FA81F}" type="slidenum">
              <a:rPr lang="de-AT" altLang="de-DE"/>
              <a:pPr algn="r" eaLnBrk="1" hangingPunct="1">
                <a:spcBef>
                  <a:spcPct val="0"/>
                </a:spcBef>
              </a:pPr>
              <a:t>79</a:t>
            </a:fld>
            <a:endParaRPr lang="de-AT" altLang="de-DE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41358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4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9933F5CE-7477-6B4C-BCC9-3C62AA1F300A}" type="slidenum">
              <a:rPr lang="en-US" altLang="de-DE"/>
              <a:pPr>
                <a:spcBef>
                  <a:spcPct val="0"/>
                </a:spcBef>
              </a:pPr>
              <a:t>80</a:t>
            </a:fld>
            <a:endParaRPr lang="en-US" altLang="de-DE"/>
          </a:p>
        </p:txBody>
      </p:sp>
      <p:sp>
        <p:nvSpPr>
          <p:cNvPr id="13107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-168275"/>
            <a:ext cx="5046663" cy="3784600"/>
          </a:xfrm>
          <a:solidFill>
            <a:srgbClr val="FFFFFF"/>
          </a:solidFill>
          <a:ln/>
        </p:spPr>
      </p:sp>
      <p:sp>
        <p:nvSpPr>
          <p:cNvPr id="13107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3378200"/>
            <a:ext cx="5005388" cy="50561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58137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7AF2C04-7DD5-7742-AECE-E54516896464}" type="slidenum">
              <a:rPr lang="de-AT" altLang="de-DE"/>
              <a:pPr algn="r" eaLnBrk="1" hangingPunct="1">
                <a:spcBef>
                  <a:spcPct val="0"/>
                </a:spcBef>
              </a:pPr>
              <a:t>81</a:t>
            </a:fld>
            <a:endParaRPr lang="de-AT" altLang="de-DE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42082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5303F5B-ACE4-AB40-9C82-253E9B0620AF}" type="slidenum">
              <a:rPr lang="de-AT" altLang="de-DE"/>
              <a:pPr algn="r" eaLnBrk="1" hangingPunct="1">
                <a:spcBef>
                  <a:spcPct val="0"/>
                </a:spcBef>
              </a:pPr>
              <a:t>82</a:t>
            </a:fld>
            <a:endParaRPr lang="de-AT" altLang="de-DE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05318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4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5DCB56B6-6859-8E45-B06F-21F002BD4EB9}" type="slidenum">
              <a:rPr lang="en-US" altLang="de-DE"/>
              <a:pPr>
                <a:spcBef>
                  <a:spcPct val="0"/>
                </a:spcBef>
              </a:pPr>
              <a:t>83</a:t>
            </a:fld>
            <a:endParaRPr lang="en-US" altLang="de-DE"/>
          </a:p>
        </p:txBody>
      </p:sp>
      <p:sp>
        <p:nvSpPr>
          <p:cNvPr id="137219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8838" y="-168275"/>
            <a:ext cx="5045075" cy="3784600"/>
          </a:xfrm>
          <a:solidFill>
            <a:srgbClr val="FFFFFF"/>
          </a:solidFill>
          <a:ln/>
        </p:spPr>
      </p:sp>
      <p:sp>
        <p:nvSpPr>
          <p:cNvPr id="13722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3378200"/>
            <a:ext cx="5006975" cy="5057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72540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4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2F18BDC-7CE6-714C-9AB1-8896C51FE53E}" type="slidenum">
              <a:rPr lang="en-US" altLang="de-DE"/>
              <a:pPr>
                <a:spcBef>
                  <a:spcPct val="0"/>
                </a:spcBef>
              </a:pPr>
              <a:t>84</a:t>
            </a:fld>
            <a:endParaRPr lang="en-US" altLang="de-DE"/>
          </a:p>
        </p:txBody>
      </p:sp>
      <p:sp>
        <p:nvSpPr>
          <p:cNvPr id="139267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8838" y="-168275"/>
            <a:ext cx="5045075" cy="3784600"/>
          </a:xfrm>
          <a:solidFill>
            <a:srgbClr val="FFFFFF"/>
          </a:solidFill>
          <a:ln/>
        </p:spPr>
      </p:sp>
      <p:sp>
        <p:nvSpPr>
          <p:cNvPr id="13926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3378200"/>
            <a:ext cx="5006975" cy="5057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9166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4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B25FECFA-E5D1-754E-9072-37617C5C53F3}" type="slidenum">
              <a:rPr lang="en-US" altLang="de-DE"/>
              <a:pPr>
                <a:spcBef>
                  <a:spcPct val="0"/>
                </a:spcBef>
              </a:pPr>
              <a:t>85</a:t>
            </a:fld>
            <a:endParaRPr lang="en-US" altLang="de-DE"/>
          </a:p>
        </p:txBody>
      </p:sp>
      <p:sp>
        <p:nvSpPr>
          <p:cNvPr id="14131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/>
        </p:spPr>
      </p:sp>
      <p:sp>
        <p:nvSpPr>
          <p:cNvPr id="14131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6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5189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D711EAE-5CBC-4040-A5D1-5A86B924DE46}" type="slidenum">
              <a:rPr lang="de-AT" altLang="de-DE"/>
              <a:pPr algn="r" eaLnBrk="1" hangingPunct="1">
                <a:spcBef>
                  <a:spcPct val="0"/>
                </a:spcBef>
              </a:pPr>
              <a:t>86</a:t>
            </a:fld>
            <a:endParaRPr lang="de-AT" altLang="de-DE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71116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41ED652-8F71-C64F-8AE4-CCAB14A59CB7}" type="slidenum">
              <a:rPr lang="de-AT" altLang="de-DE"/>
              <a:pPr algn="r" eaLnBrk="1" hangingPunct="1">
                <a:spcBef>
                  <a:spcPct val="0"/>
                </a:spcBef>
              </a:pPr>
              <a:t>87</a:t>
            </a:fld>
            <a:endParaRPr lang="de-AT" altLang="de-DE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465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BF8555D-AE5D-1048-9808-ADE1D91CF2E3}" type="slidenum">
              <a:rPr lang="de-AT" altLang="de-DE"/>
              <a:pPr algn="r" eaLnBrk="1" hangingPunct="1">
                <a:spcBef>
                  <a:spcPct val="0"/>
                </a:spcBef>
              </a:pPr>
              <a:t>12</a:t>
            </a:fld>
            <a:endParaRPr lang="de-AT" altLang="de-DE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26992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2191CAE-2511-5B40-86F9-654163D53D72}" type="slidenum">
              <a:rPr lang="de-AT" altLang="de-DE"/>
              <a:pPr algn="r" eaLnBrk="1" hangingPunct="1">
                <a:spcBef>
                  <a:spcPct val="0"/>
                </a:spcBef>
              </a:pPr>
              <a:t>88</a:t>
            </a:fld>
            <a:endParaRPr lang="de-AT" altLang="de-DE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47598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F623B3C-44A8-DD44-81C5-CBAF3BB99BB2}" type="slidenum">
              <a:rPr lang="de-AT" altLang="de-DE"/>
              <a:pPr algn="r" eaLnBrk="1" hangingPunct="1">
                <a:spcBef>
                  <a:spcPct val="0"/>
                </a:spcBef>
              </a:pPr>
              <a:t>89</a:t>
            </a:fld>
            <a:endParaRPr lang="de-AT" altLang="de-DE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49081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5FF84AB-E9E1-6D47-A2CF-033CBE3BBA69}" type="slidenum">
              <a:rPr lang="de-AT" altLang="de-DE"/>
              <a:pPr algn="r" eaLnBrk="1" hangingPunct="1">
                <a:spcBef>
                  <a:spcPct val="0"/>
                </a:spcBef>
              </a:pPr>
              <a:t>90</a:t>
            </a:fld>
            <a:endParaRPr lang="de-AT" altLang="de-DE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44819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4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86B21F40-BBDE-7547-88E7-BEFB5A2842BB}" type="slidenum">
              <a:rPr lang="en-US" altLang="de-DE"/>
              <a:pPr>
                <a:spcBef>
                  <a:spcPct val="0"/>
                </a:spcBef>
              </a:pPr>
              <a:t>91</a:t>
            </a:fld>
            <a:endParaRPr lang="en-US" altLang="de-DE"/>
          </a:p>
        </p:txBody>
      </p:sp>
      <p:sp>
        <p:nvSpPr>
          <p:cNvPr id="15360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153604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3378200"/>
            <a:ext cx="5027613" cy="5165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7999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4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0FBCEFB6-96EA-E848-934D-B1365E913B71}" type="slidenum">
              <a:rPr lang="en-US" altLang="de-DE"/>
              <a:pPr>
                <a:spcBef>
                  <a:spcPct val="0"/>
                </a:spcBef>
              </a:pPr>
              <a:t>92</a:t>
            </a:fld>
            <a:endParaRPr lang="en-US" altLang="de-DE"/>
          </a:p>
        </p:txBody>
      </p:sp>
      <p:sp>
        <p:nvSpPr>
          <p:cNvPr id="15565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155652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3378200"/>
            <a:ext cx="5027613" cy="5165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9870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4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55F0421A-5D3D-E445-9E1C-881C7902543C}" type="slidenum">
              <a:rPr lang="en-US" altLang="de-DE"/>
              <a:pPr>
                <a:spcBef>
                  <a:spcPct val="0"/>
                </a:spcBef>
              </a:pPr>
              <a:t>93</a:t>
            </a:fld>
            <a:endParaRPr lang="en-US" altLang="de-DE"/>
          </a:p>
        </p:txBody>
      </p:sp>
      <p:sp>
        <p:nvSpPr>
          <p:cNvPr id="157699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8838" y="-168275"/>
            <a:ext cx="5045075" cy="3784600"/>
          </a:xfrm>
          <a:solidFill>
            <a:srgbClr val="FFFFFF"/>
          </a:solidFill>
          <a:ln/>
        </p:spPr>
      </p:sp>
      <p:sp>
        <p:nvSpPr>
          <p:cNvPr id="15770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3378200"/>
            <a:ext cx="5006975" cy="5057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05913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C683888-0308-E646-A2C9-E6D942622185}" type="slidenum">
              <a:rPr lang="de-AT" altLang="de-DE"/>
              <a:pPr algn="r" eaLnBrk="1" hangingPunct="1">
                <a:spcBef>
                  <a:spcPct val="0"/>
                </a:spcBef>
              </a:pPr>
              <a:t>94</a:t>
            </a:fld>
            <a:endParaRPr lang="de-AT" altLang="de-DE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56155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4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ADA16D14-2513-7440-A7EC-5D135098B301}" type="slidenum">
              <a:rPr lang="en-US" altLang="de-DE"/>
              <a:pPr>
                <a:spcBef>
                  <a:spcPct val="0"/>
                </a:spcBef>
              </a:pPr>
              <a:t>117</a:t>
            </a:fld>
            <a:endParaRPr lang="en-US" altLang="de-DE"/>
          </a:p>
        </p:txBody>
      </p:sp>
      <p:sp>
        <p:nvSpPr>
          <p:cNvPr id="184323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796925"/>
            <a:ext cx="4275138" cy="3206750"/>
          </a:xfrm>
          <a:solidFill>
            <a:srgbClr val="FFFFFF"/>
          </a:solidFill>
          <a:ln/>
        </p:spPr>
      </p:sp>
      <p:sp>
        <p:nvSpPr>
          <p:cNvPr id="1843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0275" y="4346575"/>
            <a:ext cx="5018088" cy="4121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35391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85172021-7AFD-D04E-8D57-C657BF200C81}" type="slidenum">
              <a:rPr lang="de-DE" altLang="de-DE"/>
              <a:pPr>
                <a:spcBef>
                  <a:spcPct val="0"/>
                </a:spcBef>
              </a:pPr>
              <a:t>118</a:t>
            </a:fld>
            <a:endParaRPr lang="de-DE" altLang="de-DE"/>
          </a:p>
        </p:txBody>
      </p:sp>
      <p:sp>
        <p:nvSpPr>
          <p:cNvPr id="1863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960BF84-1146-B646-AC84-BEB68699174B}" type="slidenum">
              <a:rPr lang="de-AT" altLang="de-DE"/>
              <a:pPr algn="r" eaLnBrk="1" hangingPunct="1">
                <a:spcBef>
                  <a:spcPct val="0"/>
                </a:spcBef>
              </a:pPr>
              <a:t>118</a:t>
            </a:fld>
            <a:endParaRPr lang="de-AT" altLang="de-DE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5240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AF1870F-34B2-ED42-9B22-AFCDBE340EE8}" type="slidenum">
              <a:rPr lang="de-AT" altLang="de-DE"/>
              <a:pPr algn="r" eaLnBrk="1" hangingPunct="1">
                <a:spcBef>
                  <a:spcPct val="0"/>
                </a:spcBef>
              </a:pPr>
              <a:t>119</a:t>
            </a:fld>
            <a:endParaRPr lang="de-AT" altLang="de-DE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1541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8963A08-6AD1-CC43-B7B1-018B77960065}" type="slidenum">
              <a:rPr lang="de-AT" altLang="de-DE"/>
              <a:pPr algn="r" eaLnBrk="1" hangingPunct="1">
                <a:spcBef>
                  <a:spcPct val="0"/>
                </a:spcBef>
              </a:pPr>
              <a:t>13</a:t>
            </a:fld>
            <a:endParaRPr lang="de-AT" altLang="de-DE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01083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53D634E-85F6-D746-ACC4-AA87C61D9C50}" type="slidenum">
              <a:rPr lang="de-AT" altLang="de-DE"/>
              <a:pPr algn="r" eaLnBrk="1" hangingPunct="1">
                <a:spcBef>
                  <a:spcPct val="0"/>
                </a:spcBef>
              </a:pPr>
              <a:t>120</a:t>
            </a:fld>
            <a:endParaRPr lang="de-AT" altLang="de-DE"/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32341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55CEBFF-111F-994A-A2DF-88534542C3CA}" type="slidenum">
              <a:rPr lang="de-AT" altLang="de-DE"/>
              <a:pPr algn="r" eaLnBrk="1" hangingPunct="1">
                <a:spcBef>
                  <a:spcPct val="0"/>
                </a:spcBef>
              </a:pPr>
              <a:t>121</a:t>
            </a:fld>
            <a:endParaRPr lang="de-AT" altLang="de-DE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84883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C86C5CC-198F-1C40-B290-70F6876D8BC5}" type="slidenum">
              <a:rPr lang="de-AT" altLang="de-DE"/>
              <a:pPr algn="r" eaLnBrk="1" hangingPunct="1">
                <a:spcBef>
                  <a:spcPct val="0"/>
                </a:spcBef>
              </a:pPr>
              <a:t>123</a:t>
            </a:fld>
            <a:endParaRPr lang="de-AT" altLang="de-DE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118888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D958BF9-7600-BB40-A08C-AECCE7FCBEC8}" type="slidenum">
              <a:rPr lang="de-AT" altLang="de-DE"/>
              <a:pPr>
                <a:spcBef>
                  <a:spcPct val="0"/>
                </a:spcBef>
              </a:pPr>
              <a:t>124</a:t>
            </a:fld>
            <a:endParaRPr lang="de-AT" altLang="de-DE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37220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9E40DB-E65C-CF46-97DF-0D483CAE6583}" type="slidenum">
              <a:rPr lang="de-AT" altLang="de-DE"/>
              <a:pPr algn="r" eaLnBrk="1" hangingPunct="1">
                <a:spcBef>
                  <a:spcPct val="0"/>
                </a:spcBef>
              </a:pPr>
              <a:t>126</a:t>
            </a:fld>
            <a:endParaRPr lang="de-AT" altLang="de-DE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48845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2E90CD6-BDBB-B843-9035-8A1E5E5320BD}" type="slidenum">
              <a:rPr lang="de-AT" altLang="de-DE"/>
              <a:pPr algn="r" eaLnBrk="1" hangingPunct="1">
                <a:spcBef>
                  <a:spcPct val="0"/>
                </a:spcBef>
              </a:pPr>
              <a:t>127</a:t>
            </a:fld>
            <a:endParaRPr lang="de-AT" altLang="de-DE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329246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93878D-EA27-F447-B52C-6ED3303A24A2}" type="slidenum">
              <a:rPr lang="de-AT" altLang="de-DE"/>
              <a:pPr algn="r" eaLnBrk="1" hangingPunct="1">
                <a:spcBef>
                  <a:spcPct val="0"/>
                </a:spcBef>
              </a:pPr>
              <a:t>128</a:t>
            </a:fld>
            <a:endParaRPr lang="de-AT" altLang="de-DE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119442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46772BC-1029-D640-A11F-817810DE5D5A}" type="slidenum">
              <a:rPr lang="de-AT" altLang="de-DE"/>
              <a:pPr algn="r" eaLnBrk="1" hangingPunct="1">
                <a:spcBef>
                  <a:spcPct val="0"/>
                </a:spcBef>
              </a:pPr>
              <a:t>129</a:t>
            </a:fld>
            <a:endParaRPr lang="de-AT" altLang="de-DE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8773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0ACDFEE-7DAE-204B-8C15-875117154524}" type="slidenum">
              <a:rPr lang="de-AT" altLang="de-DE"/>
              <a:pPr algn="r" eaLnBrk="1" hangingPunct="1">
                <a:spcBef>
                  <a:spcPct val="0"/>
                </a:spcBef>
              </a:pPr>
              <a:t>14</a:t>
            </a:fld>
            <a:endParaRPr lang="de-AT" altLang="de-DE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20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1355803-C4E8-B449-B6E6-0223352EF9BF}" type="slidenum">
              <a:rPr lang="de-AT" altLang="de-DE"/>
              <a:pPr algn="r" eaLnBrk="1" hangingPunct="1">
                <a:spcBef>
                  <a:spcPct val="0"/>
                </a:spcBef>
              </a:pPr>
              <a:t>15</a:t>
            </a:fld>
            <a:endParaRPr lang="de-AT" altLang="de-DE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5708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DC40D1-E5B3-554A-8365-6C530E9F4201}" type="slidenum">
              <a:rPr lang="de-AT" altLang="de-DE"/>
              <a:pPr algn="r" eaLnBrk="1" hangingPunct="1">
                <a:spcBef>
                  <a:spcPct val="0"/>
                </a:spcBef>
              </a:pPr>
              <a:t>16</a:t>
            </a:fld>
            <a:endParaRPr lang="de-AT" altLang="de-DE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6063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8B0CB22-8C46-E24A-B663-E4BC4FDB79B3}" type="slidenum">
              <a:rPr lang="de-AT" altLang="de-DE"/>
              <a:pPr algn="r" eaLnBrk="1" hangingPunct="1">
                <a:spcBef>
                  <a:spcPct val="0"/>
                </a:spcBef>
              </a:pPr>
              <a:t>17</a:t>
            </a:fld>
            <a:endParaRPr lang="de-AT" altLang="de-DE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5036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FF1AA-CE34-A944-B7B1-440761F6D119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7156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37FE1-C1EA-FD43-9B34-46D23518CDD9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76499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06CE8-AB65-E643-9791-A02675E50F5B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1524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6107E-3027-BE44-996E-C60024CF1DDF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477818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E1DC5-440F-AC46-9D44-1409E8AB5DA5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250980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8E4AC-C3CA-9A44-885E-908126A1824C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5723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AD091-6B62-514A-993D-51ED68A10E89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29401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71168-68A5-E644-8A01-09375E4F110E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592719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DEDF2-7AD5-014F-BE51-C51268EEB96C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449951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00773-3910-324C-9A7C-D980B67228D0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043006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F8B62-3C04-4B4F-A069-261CA4A4F38B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2050533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15571-A2BD-B340-A522-7BE4CFAFB152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504715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3A7F2-5C3B-9B41-BBE4-7B76C51F58D8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91960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de-DE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de-DE"/>
              <a:t>Klicken Sie, um die Formate des Vorlagentextes zu bearbeiten</a:t>
            </a:r>
          </a:p>
          <a:p>
            <a:pPr lvl="1"/>
            <a:r>
              <a:rPr lang="de-AT" altLang="de-DE"/>
              <a:t>Zweite Ebene</a:t>
            </a:r>
          </a:p>
          <a:p>
            <a:pPr lvl="2"/>
            <a:r>
              <a:rPr lang="de-AT" altLang="de-DE"/>
              <a:t>Dritte Ebene</a:t>
            </a:r>
          </a:p>
          <a:p>
            <a:pPr lvl="3"/>
            <a:r>
              <a:rPr lang="de-AT" altLang="de-DE"/>
              <a:t>Vierte Ebene</a:t>
            </a:r>
          </a:p>
          <a:p>
            <a:pPr lvl="4"/>
            <a:r>
              <a:rPr lang="de-AT" alt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itchFamily="-107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itchFamily="-107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06F879A8-A51B-AA4E-99A5-E52708206670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FT%20Men%C3%BC.ppt#-1,1,Folie 1" TargetMode="Externa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://www.atlasophthalmology.com/atlas/login.jsf" TargetMode="External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://www.atlasophthalmology.com/atlas/login.jsf" TargetMode="External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://www.atlasophthalmology.com/atlas/login.jsf" TargetMode="External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://www.atlasophthalmology.com/atlas/login.jsf" TargetMode="External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hyperlink" Target="http://upload.wikimedia.org/wikipedia/commons/0/07/Cataracts_due_to_Congenital_Rubella_Syndrome_(CRS)_PHIL_4284_lores.jpg" TargetMode="External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wmf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110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9.png"/><Relationship Id="rId4" Type="http://schemas.openxmlformats.org/officeDocument/2006/relationships/oleObject" Target="../embeddings/oleObject1.bin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0/Lateral_orbit_nerves.jpg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ophthalmology.com/atlas/login.js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atlasophthalmology.com/atlas/login.jsf" TargetMode="Externa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atlasophthalmology.com/atlas/login.jsf" TargetMode="Externa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de/d/d1/Schielformen.gi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upload.wikimedia.org/wikipedia/de/8/87/Pflastertherapie.jpg" TargetMode="Externa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upload.wikimedia.org/wikipedia/commons/e/e4/Desinsertion_du_muscle_CO.jpg" TargetMode="Externa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atlasophthalmology.com/atlas/login.jsf" TargetMode="Externa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atlasophthalmology.com/atlas/photo.jsf?node=4491&amp;locale=de" TargetMode="Externa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5/5d/A_scene_as_it_might_be_viewed_by_a_person_with_glaucoma_EDS02.JP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2/2c/Floaters.jpg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3/3d/Fundus_retinoblastoma.jpg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de/1/19/Makuladegeneration-1.jpg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de/7/73/Makuladegeneration-2.jpg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4/4e/A_scene_as_it_might_be_viewed_by_a_person_with_age-related_macular_degeneration_EDS05.JPG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AutoShape 3">
            <a:hlinkClick r:id="rId2" action="ppaction://hlinkpres?slideindex=1&amp;slidetitle=Folie 1" highlightClick="1"/>
          </p:cNvPr>
          <p:cNvSpPr>
            <a:spLocks noChangeAspect="1" noChangeArrowheads="1"/>
          </p:cNvSpPr>
          <p:nvPr/>
        </p:nvSpPr>
        <p:spPr bwMode="auto">
          <a:xfrm>
            <a:off x="8305800" y="152400"/>
            <a:ext cx="312738" cy="312738"/>
          </a:xfrm>
          <a:prstGeom prst="actionButtonHome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Arial" charset="0"/>
            </a:endParaRPr>
          </a:p>
        </p:txBody>
      </p:sp>
      <p:sp>
        <p:nvSpPr>
          <p:cNvPr id="17410" name="AutoShape 4"/>
          <p:cNvSpPr>
            <a:spLocks noChangeArrowheads="1"/>
          </p:cNvSpPr>
          <p:nvPr/>
        </p:nvSpPr>
        <p:spPr bwMode="auto">
          <a:xfrm>
            <a:off x="457200" y="404813"/>
            <a:ext cx="8229600" cy="58324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de-DE" sz="2400">
              <a:solidFill>
                <a:srgbClr val="003366"/>
              </a:solidFill>
              <a:latin typeface="Arial Black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7200">
                <a:solidFill>
                  <a:srgbClr val="003366"/>
                </a:solidFill>
                <a:latin typeface="Arial Black" charset="0"/>
              </a:rPr>
              <a:t>Eye</a:t>
            </a:r>
            <a:br>
              <a:rPr lang="en-US" altLang="de-DE" sz="7200">
                <a:solidFill>
                  <a:srgbClr val="003366"/>
                </a:solidFill>
                <a:latin typeface="Arial Black" charset="0"/>
              </a:rPr>
            </a:br>
            <a:endParaRPr lang="en-US" altLang="de-DE" sz="7200">
              <a:solidFill>
                <a:srgbClr val="003366"/>
              </a:solidFill>
              <a:latin typeface="Arial Black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8450A2-6FC3-9547-84EB-B1AF6BBFBE51}" type="slidenum">
              <a:rPr lang="de-DE" altLang="de-DE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de-DE" altLang="de-DE" sz="140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Gerade Verbindung mit Pfeil 3"/>
          <p:cNvCxnSpPr/>
          <p:nvPr/>
        </p:nvCxnSpPr>
        <p:spPr>
          <a:xfrm rot="16200000" flipH="1">
            <a:off x="5924550" y="4133850"/>
            <a:ext cx="304800" cy="1143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mit Pfeil 4"/>
          <p:cNvCxnSpPr/>
          <p:nvPr/>
        </p:nvCxnSpPr>
        <p:spPr>
          <a:xfrm rot="10800000" flipV="1">
            <a:off x="6362700" y="4419600"/>
            <a:ext cx="342900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/>
          <p:nvPr/>
        </p:nvCxnSpPr>
        <p:spPr>
          <a:xfrm rot="5400000" flipH="1" flipV="1">
            <a:off x="5924550" y="4743450"/>
            <a:ext cx="304800" cy="1143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hteck 2"/>
          <p:cNvSpPr>
            <a:spLocks noChangeArrowheads="1"/>
          </p:cNvSpPr>
          <p:nvPr/>
        </p:nvSpPr>
        <p:spPr bwMode="auto">
          <a:xfrm>
            <a:off x="0" y="-100013"/>
            <a:ext cx="11483975" cy="105410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de-DE" altLang="de-DE" sz="2800">
              <a:solidFill>
                <a:srgbClr val="FFFFFF"/>
              </a:solidFill>
            </a:endParaRPr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10333038" y="692150"/>
            <a:ext cx="2087562" cy="616585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de-DE" altLang="de-DE" sz="2800">
              <a:solidFill>
                <a:srgbClr val="FFFFFF"/>
              </a:solidFill>
            </a:endParaRPr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0" y="6381750"/>
            <a:ext cx="11664950" cy="47625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de-DE" altLang="de-DE" sz="2800">
              <a:solidFill>
                <a:srgbClr val="FFFFFF"/>
              </a:solidFill>
            </a:endParaRPr>
          </a:p>
        </p:txBody>
      </p:sp>
      <p:sp>
        <p:nvSpPr>
          <p:cNvPr id="28681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Hamer Focus: </a:t>
            </a: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Choroid</a:t>
            </a: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, </a:t>
            </a: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Recurring Conflict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Conjunctival Bleeding</a:t>
            </a:r>
          </a:p>
        </p:txBody>
      </p:sp>
      <p:pic>
        <p:nvPicPr>
          <p:cNvPr id="165891" name="Picture 3" descr="Bindehautunterblutun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850" y="1419225"/>
            <a:ext cx="8569325" cy="4819650"/>
          </a:xfr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Molluscum Contagiosum</a:t>
            </a:r>
            <a:endParaRPr lang="de-AT" altLang="de-DE" sz="2400" dirty="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166915" name="Picture 3" descr="moll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12863" y="942975"/>
            <a:ext cx="6499225" cy="5654675"/>
          </a:xfr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moll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9975" y="908050"/>
            <a:ext cx="4772025" cy="5689600"/>
          </a:xfrm>
          <a:noFill/>
        </p:spPr>
      </p:pic>
      <p:sp>
        <p:nvSpPr>
          <p:cNvPr id="167939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Molluscum Contagiosum</a:t>
            </a:r>
            <a:endParaRPr lang="de-AT" altLang="de-DE" sz="2400" dirty="0">
              <a:solidFill>
                <a:srgbClr val="003366"/>
              </a:solidFill>
              <a:latin typeface="Arial Black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Corner of the Eye Wart (Caruncle papilloma)</a:t>
            </a:r>
          </a:p>
        </p:txBody>
      </p:sp>
      <p:pic>
        <p:nvPicPr>
          <p:cNvPr id="168963" name="Picture 3" descr="W1296_low">
            <a:hlinkClick r:id="rId2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0113" y="812800"/>
            <a:ext cx="7273925" cy="5929313"/>
          </a:xfr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Wart (Papilloma) of the Conjunctiva</a:t>
            </a:r>
          </a:p>
        </p:txBody>
      </p:sp>
      <p:pic>
        <p:nvPicPr>
          <p:cNvPr id="169987" name="Picture 3" descr="W5891_low">
            <a:hlinkClick r:id="rId2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650" y="998538"/>
            <a:ext cx="7777163" cy="5599112"/>
          </a:xfr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Pinguecula</a:t>
            </a:r>
          </a:p>
        </p:txBody>
      </p:sp>
      <p:pic>
        <p:nvPicPr>
          <p:cNvPr id="171011" name="Picture 3" descr="Lidspaltenfleck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850" y="1268413"/>
            <a:ext cx="8569325" cy="5227637"/>
          </a:xfr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Pterygium </a:t>
            </a:r>
          </a:p>
        </p:txBody>
      </p:sp>
      <p:pic>
        <p:nvPicPr>
          <p:cNvPr id="172035" name="Picture 3" descr="Abb.: Flügelfell (=Pterygium)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650" y="908050"/>
            <a:ext cx="7561263" cy="5872163"/>
          </a:xfr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AutoShape 3"/>
          <p:cNvSpPr>
            <a:spLocks noChangeArrowheads="1"/>
          </p:cNvSpPr>
          <p:nvPr/>
        </p:nvSpPr>
        <p:spPr bwMode="auto">
          <a:xfrm>
            <a:off x="323529" y="188913"/>
            <a:ext cx="8568952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solidFill>
                  <a:srgbClr val="003366"/>
                </a:solidFill>
                <a:latin typeface="Arial Black" charset="0"/>
              </a:rPr>
              <a:t>“Eye Freckle” Iris Nevus </a:t>
            </a:r>
            <a:endParaRPr lang="de-AT" altLang="de-DE" sz="2400" dirty="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173059" name="Picture 3" descr="1202759442650_low">
            <a:hlinkClick r:id="rId2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7850" y="900113"/>
            <a:ext cx="8170863" cy="5697537"/>
          </a:xfr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Cornea</a:t>
            </a:r>
          </a:p>
        </p:txBody>
      </p:sp>
      <p:pic>
        <p:nvPicPr>
          <p:cNvPr id="1740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5" y="1125538"/>
            <a:ext cx="9229725" cy="541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Deep Corneal Ulcer (Keratitis)</a:t>
            </a:r>
          </a:p>
        </p:txBody>
      </p:sp>
      <p:pic>
        <p:nvPicPr>
          <p:cNvPr id="175107" name="Picture 3"/>
          <p:cNvPicPr>
            <a:picLocks noGrp="1" noChangeAspect="1" noChangeArrowheads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013" y="890588"/>
            <a:ext cx="7272337" cy="5851525"/>
          </a:xfr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Choroid-TBC</a:t>
            </a:r>
          </a:p>
        </p:txBody>
      </p:sp>
      <p:pic>
        <p:nvPicPr>
          <p:cNvPr id="29699" name="Picture 4" descr="Samstag, 1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052513"/>
            <a:ext cx="7777162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Dermal Inflammation</a:t>
            </a:r>
          </a:p>
        </p:txBody>
      </p:sp>
      <p:pic>
        <p:nvPicPr>
          <p:cNvPr id="176131" name="Picture 3" descr="1166567218287_low">
            <a:hlinkClick r:id="rId2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750" y="1196975"/>
            <a:ext cx="8137525" cy="5372100"/>
          </a:xfr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Corneal Ulcer with Conjunctivitis</a:t>
            </a:r>
          </a:p>
        </p:txBody>
      </p:sp>
      <p:pic>
        <p:nvPicPr>
          <p:cNvPr id="177155" name="Picture 3" descr="Abb.: Hornhautgeschwür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8525" y="927100"/>
            <a:ext cx="7345363" cy="5656263"/>
          </a:xfrm>
          <a:noFill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Thinning of the Cornea (Keratoconus)</a:t>
            </a:r>
            <a:endParaRPr lang="de-AT" altLang="de-DE" sz="2400" dirty="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178179" name="Picture 3" descr="Abb.: Keratokonus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750" y="946150"/>
            <a:ext cx="8137525" cy="5722938"/>
          </a:xfrm>
          <a:noFill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Lens</a:t>
            </a:r>
          </a:p>
        </p:txBody>
      </p:sp>
      <p:pic>
        <p:nvPicPr>
          <p:cNvPr id="1792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238" y="890588"/>
            <a:ext cx="7631112" cy="596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Clouding of the Lenses – Cataracts</a:t>
            </a:r>
          </a:p>
        </p:txBody>
      </p:sp>
      <p:pic>
        <p:nvPicPr>
          <p:cNvPr id="180227" name="Picture 3"/>
          <p:cNvPicPr>
            <a:picLocks noGrp="1" noChangeAspect="1" noChangeArrowheads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8388" y="890588"/>
            <a:ext cx="7104062" cy="5851525"/>
          </a:xfrm>
          <a:noFill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Clouding of the Lenses – Cataracts</a:t>
            </a:r>
          </a:p>
        </p:txBody>
      </p:sp>
      <p:pic>
        <p:nvPicPr>
          <p:cNvPr id="181251" name="Picture 3" descr="Bild:Cataracts due to Congenital Rubella Syndrome (CRS) PHIL 4284 lores.jpg">
            <a:hlinkClick r:id="rId2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9438" y="1014413"/>
            <a:ext cx="8096250" cy="5527675"/>
          </a:xfr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Near-sightedness - Myopia 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625600" y="533400"/>
            <a:ext cx="4530576" cy="1143000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de-DE" dirty="0">
                <a:solidFill>
                  <a:srgbClr val="00CC99"/>
                </a:solidFill>
                <a:ea typeface="ＭＳ Ｐゴシック" charset="-128"/>
              </a:rPr>
              <a:t>Adaptation</a:t>
            </a:r>
          </a:p>
        </p:txBody>
      </p:sp>
      <p:graphicFrame>
        <p:nvGraphicFramePr>
          <p:cNvPr id="183298" name="Object 2"/>
          <p:cNvGraphicFramePr>
            <a:graphicFrameLocks noChangeAspect="1"/>
          </p:cNvGraphicFramePr>
          <p:nvPr/>
        </p:nvGraphicFramePr>
        <p:xfrm>
          <a:off x="5148263" y="1250950"/>
          <a:ext cx="2438400" cy="257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39" r:id="rId4" imgW="3580952" imgH="3438095" progId="">
                  <p:embed/>
                </p:oleObj>
              </mc:Choice>
              <mc:Fallback>
                <p:oleObj r:id="rId4" imgW="3580952" imgH="3438095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1250950"/>
                        <a:ext cx="2438400" cy="2579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3299" name="Object 3"/>
          <p:cNvGraphicFramePr>
            <a:graphicFrameLocks noChangeAspect="1"/>
          </p:cNvGraphicFramePr>
          <p:nvPr/>
        </p:nvGraphicFramePr>
        <p:xfrm>
          <a:off x="5216525" y="3889375"/>
          <a:ext cx="2371725" cy="250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40" r:id="rId6" imgW="3580952" imgH="3438095" progId="">
                  <p:embed/>
                </p:oleObj>
              </mc:Choice>
              <mc:Fallback>
                <p:oleObj r:id="rId6" imgW="3580952" imgH="3438095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6525" y="3889375"/>
                        <a:ext cx="2371725" cy="250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300" name="Oval 4"/>
          <p:cNvSpPr>
            <a:spLocks noChangeArrowheads="1"/>
          </p:cNvSpPr>
          <p:nvPr/>
        </p:nvSpPr>
        <p:spPr bwMode="auto">
          <a:xfrm>
            <a:off x="5559425" y="4819650"/>
            <a:ext cx="479425" cy="768350"/>
          </a:xfrm>
          <a:prstGeom prst="ellipse">
            <a:avLst/>
          </a:prstGeom>
          <a:gradFill rotWithShape="0">
            <a:gsLst>
              <a:gs pos="0">
                <a:srgbClr val="D7D7D7"/>
              </a:gs>
              <a:gs pos="100000">
                <a:srgbClr val="F9F9F9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800"/>
          </a:p>
        </p:txBody>
      </p:sp>
      <p:pic>
        <p:nvPicPr>
          <p:cNvPr id="183301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138" y="2362200"/>
            <a:ext cx="67786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8" name="Picture 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4138" y="4114800"/>
            <a:ext cx="16986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3" name="Rectangle 7"/>
          <p:cNvSpPr>
            <a:spLocks noChangeArrowheads="1"/>
          </p:cNvSpPr>
          <p:nvPr/>
        </p:nvSpPr>
        <p:spPr bwMode="auto">
          <a:xfrm>
            <a:off x="947738" y="2514600"/>
            <a:ext cx="4945062" cy="152400"/>
          </a:xfrm>
          <a:prstGeom prst="rect">
            <a:avLst/>
          </a:prstGeom>
          <a:gradFill rotWithShape="0">
            <a:gsLst>
              <a:gs pos="0">
                <a:srgbClr val="00CC99"/>
              </a:gs>
              <a:gs pos="50000">
                <a:srgbClr val="B0EEDE"/>
              </a:gs>
              <a:gs pos="100000">
                <a:srgbClr val="00CC9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800"/>
          </a:p>
        </p:txBody>
      </p:sp>
      <p:sp>
        <p:nvSpPr>
          <p:cNvPr id="183304" name="AutoShape 8"/>
          <p:cNvSpPr>
            <a:spLocks noChangeArrowheads="1"/>
          </p:cNvSpPr>
          <p:nvPr/>
        </p:nvSpPr>
        <p:spPr bwMode="auto">
          <a:xfrm rot="5400000">
            <a:off x="6507957" y="1969293"/>
            <a:ext cx="152400" cy="1287463"/>
          </a:xfrm>
          <a:prstGeom prst="triangle">
            <a:avLst>
              <a:gd name="adj" fmla="val 52458"/>
            </a:avLst>
          </a:prstGeom>
          <a:gradFill rotWithShape="0">
            <a:gsLst>
              <a:gs pos="0">
                <a:srgbClr val="00CC99"/>
              </a:gs>
              <a:gs pos="100000">
                <a:srgbClr val="7EE4C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800"/>
          </a:p>
        </p:txBody>
      </p:sp>
      <p:sp>
        <p:nvSpPr>
          <p:cNvPr id="183305" name="AutoShape 9"/>
          <p:cNvSpPr>
            <a:spLocks noChangeArrowheads="1"/>
          </p:cNvSpPr>
          <p:nvPr/>
        </p:nvSpPr>
        <p:spPr bwMode="auto">
          <a:xfrm rot="5400000">
            <a:off x="6352382" y="4504531"/>
            <a:ext cx="285750" cy="1379537"/>
          </a:xfrm>
          <a:prstGeom prst="triangle">
            <a:avLst>
              <a:gd name="adj" fmla="val 52458"/>
            </a:avLst>
          </a:prstGeom>
          <a:gradFill rotWithShape="0">
            <a:gsLst>
              <a:gs pos="0">
                <a:srgbClr val="00CC99"/>
              </a:gs>
              <a:gs pos="100000">
                <a:srgbClr val="7EE4C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800"/>
          </a:p>
        </p:txBody>
      </p:sp>
      <p:sp>
        <p:nvSpPr>
          <p:cNvPr id="183306" name="AutoShape 10"/>
          <p:cNvSpPr>
            <a:spLocks noChangeArrowheads="1"/>
          </p:cNvSpPr>
          <p:nvPr/>
        </p:nvSpPr>
        <p:spPr bwMode="auto">
          <a:xfrm rot="-5400000">
            <a:off x="4089401" y="3713162"/>
            <a:ext cx="304800" cy="2981325"/>
          </a:xfrm>
          <a:prstGeom prst="triangle">
            <a:avLst>
              <a:gd name="adj" fmla="val 52458"/>
            </a:avLst>
          </a:prstGeom>
          <a:gradFill rotWithShape="0">
            <a:gsLst>
              <a:gs pos="0">
                <a:srgbClr val="00CC99"/>
              </a:gs>
              <a:gs pos="100000">
                <a:srgbClr val="7EE4C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Text Box 1041"/>
          <p:cNvSpPr txBox="1">
            <a:spLocks noChangeArrowheads="1"/>
          </p:cNvSpPr>
          <p:nvPr/>
        </p:nvSpPr>
        <p:spPr bwMode="auto">
          <a:xfrm>
            <a:off x="6640513" y="5176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185346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Axial Near-sightedness – Eyeball Too Long</a:t>
            </a:r>
          </a:p>
        </p:txBody>
      </p:sp>
      <p:pic>
        <p:nvPicPr>
          <p:cNvPr id="18534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25" y="1196975"/>
            <a:ext cx="8208963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Bild:Lateral orbit nerves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8675688" cy="56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5" name="AutoShape 2"/>
          <p:cNvSpPr>
            <a:spLocks noChangeArrowheads="1"/>
          </p:cNvSpPr>
          <p:nvPr/>
        </p:nvSpPr>
        <p:spPr bwMode="auto">
          <a:xfrm>
            <a:off x="673100" y="228600"/>
            <a:ext cx="8229600" cy="6080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 Near-sightedness – Outer Eye Muscles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Iris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6413" y="954088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AutoShape 2"/>
          <p:cNvSpPr>
            <a:spLocks noChangeArrowheads="1"/>
          </p:cNvSpPr>
          <p:nvPr/>
        </p:nvSpPr>
        <p:spPr bwMode="auto">
          <a:xfrm>
            <a:off x="673100" y="4445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 Near-sightedness – Outer Eye Muscles</a:t>
            </a:r>
          </a:p>
        </p:txBody>
      </p:sp>
      <p:pic>
        <p:nvPicPr>
          <p:cNvPr id="18944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1160463"/>
            <a:ext cx="7697788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AutoShape 2"/>
          <p:cNvSpPr>
            <a:spLocks noChangeArrowheads="1"/>
          </p:cNvSpPr>
          <p:nvPr/>
        </p:nvSpPr>
        <p:spPr bwMode="auto">
          <a:xfrm>
            <a:off x="673100" y="4445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 Near-sightedness – Outer Eye Muscles</a:t>
            </a:r>
          </a:p>
        </p:txBody>
      </p:sp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160463"/>
            <a:ext cx="6618287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Refractive Near-sightedness – Ciliary Muscle</a:t>
            </a:r>
          </a:p>
        </p:txBody>
      </p:sp>
      <p:pic>
        <p:nvPicPr>
          <p:cNvPr id="193539" name="Bild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2713" y="1993900"/>
            <a:ext cx="9293226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4" descr="Dienstag, 0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104063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3" name="AutoShape 4"/>
          <p:cNvSpPr>
            <a:spLocks noChangeArrowheads="1"/>
          </p:cNvSpPr>
          <p:nvPr/>
        </p:nvSpPr>
        <p:spPr bwMode="auto">
          <a:xfrm>
            <a:off x="609600" y="3810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Refractive Near-sightedness – Ciliary Muscle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3" descr="Tab04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750" y="1038225"/>
            <a:ext cx="7323138" cy="5630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6611" name="AutoShape 4"/>
          <p:cNvSpPr>
            <a:spLocks noChangeArrowheads="1"/>
          </p:cNvSpPr>
          <p:nvPr/>
        </p:nvSpPr>
        <p:spPr bwMode="auto">
          <a:xfrm>
            <a:off x="3924300" y="1773238"/>
            <a:ext cx="1081088" cy="360362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196612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Refractive Near-sightedness – Ciliary Muscle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Thinning of the Cornea (Keratoconus)</a:t>
            </a:r>
            <a:endParaRPr lang="de-AT" altLang="de-DE" sz="2400" dirty="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198659" name="Picture 3" descr="Abb.: Keratokonus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750" y="946150"/>
            <a:ext cx="8137525" cy="5722938"/>
          </a:xfrm>
          <a:noFill/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1041"/>
          <p:cNvSpPr txBox="1">
            <a:spLocks noChangeArrowheads="1"/>
          </p:cNvSpPr>
          <p:nvPr/>
        </p:nvSpPr>
        <p:spPr bwMode="auto">
          <a:xfrm>
            <a:off x="6640513" y="5176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199683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solidFill>
                  <a:srgbClr val="003366"/>
                </a:solidFill>
                <a:latin typeface="Arial Black" charset="0"/>
              </a:rPr>
              <a:t> </a:t>
            </a:r>
            <a:r>
              <a:rPr lang="de-DE" altLang="de-DE" sz="2400" dirty="0" err="1">
                <a:solidFill>
                  <a:srgbClr val="003366"/>
                </a:solidFill>
                <a:latin typeface="Arial Black" charset="0"/>
              </a:rPr>
              <a:t>Far-sightedness</a:t>
            </a:r>
            <a:r>
              <a:rPr lang="de-DE" altLang="de-DE" sz="2400" dirty="0">
                <a:solidFill>
                  <a:srgbClr val="003366"/>
                </a:solidFill>
                <a:latin typeface="Arial Black" charset="0"/>
              </a:rPr>
              <a:t> </a:t>
            </a:r>
            <a:endParaRPr lang="de-AT" altLang="de-DE" sz="2400" dirty="0">
              <a:solidFill>
                <a:srgbClr val="003366"/>
              </a:solidFill>
              <a:latin typeface="Arial Black" charset="0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ext Box 1041"/>
          <p:cNvSpPr txBox="1">
            <a:spLocks noChangeArrowheads="1"/>
          </p:cNvSpPr>
          <p:nvPr/>
        </p:nvSpPr>
        <p:spPr bwMode="auto">
          <a:xfrm>
            <a:off x="6640513" y="5176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201731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 Far-sightedness – Eyeball Too Short </a:t>
            </a:r>
          </a:p>
        </p:txBody>
      </p:sp>
      <p:pic>
        <p:nvPicPr>
          <p:cNvPr id="20173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908050"/>
            <a:ext cx="7038975" cy="578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AutoShape 2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 Far-sightedness Due to Lens Stiffening  </a:t>
            </a:r>
          </a:p>
        </p:txBody>
      </p:sp>
      <p:pic>
        <p:nvPicPr>
          <p:cNvPr id="203779" name="Picture 3" descr="Dienstag, 0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25" y="836613"/>
            <a:ext cx="4932363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 txBox="1">
            <a:spLocks noChangeArrowheads="1"/>
          </p:cNvSpPr>
          <p:nvPr/>
        </p:nvSpPr>
        <p:spPr bwMode="auto">
          <a:xfrm>
            <a:off x="787400" y="333375"/>
            <a:ext cx="8212138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31788">
              <a:spcBef>
                <a:spcPct val="20000"/>
              </a:spcBef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buFontTx/>
              <a:buNone/>
            </a:pPr>
            <a:r>
              <a:rPr lang="en-US" altLang="de-DE" sz="2800" dirty="0">
                <a:solidFill>
                  <a:srgbClr val="0000FF"/>
                </a:solidFill>
              </a:rPr>
              <a:t>Thanks to Kwesi Anan </a:t>
            </a:r>
            <a:r>
              <a:rPr lang="en-US" altLang="de-DE" sz="2800" dirty="0" err="1">
                <a:solidFill>
                  <a:srgbClr val="0000FF"/>
                </a:solidFill>
              </a:rPr>
              <a:t>Odum</a:t>
            </a:r>
            <a:endParaRPr lang="en-US" altLang="de-DE" sz="2800" dirty="0">
              <a:solidFill>
                <a:srgbClr val="0000FF"/>
              </a:solidFill>
            </a:endParaRPr>
          </a:p>
          <a:p>
            <a:pPr>
              <a:buFontTx/>
              <a:buNone/>
            </a:pPr>
            <a:r>
              <a:rPr lang="en-US" altLang="de-DE" sz="2800" dirty="0">
                <a:solidFill>
                  <a:srgbClr val="0000FF"/>
                </a:solidFill>
              </a:rPr>
              <a:t>Specialist for Eye Ophthalmology</a:t>
            </a:r>
            <a:r>
              <a:rPr lang="en-US" altLang="de-DE" sz="2800">
                <a:solidFill>
                  <a:srgbClr val="0000FF"/>
                </a:solidFill>
              </a:rPr>
              <a:t>, META-Medicine</a:t>
            </a:r>
            <a:endParaRPr lang="en-US" altLang="de-DE" sz="2800" dirty="0">
              <a:solidFill>
                <a:srgbClr val="0000FF"/>
              </a:solidFill>
            </a:endParaRPr>
          </a:p>
          <a:p>
            <a:pPr>
              <a:buFontTx/>
              <a:buNone/>
            </a:pPr>
            <a:r>
              <a:rPr lang="en-US" altLang="de-DE" sz="2800" dirty="0" err="1">
                <a:solidFill>
                  <a:srgbClr val="0000FF"/>
                </a:solidFill>
              </a:rPr>
              <a:t>Lüscher</a:t>
            </a:r>
            <a:r>
              <a:rPr lang="en-US" altLang="de-DE" sz="2800" dirty="0">
                <a:solidFill>
                  <a:srgbClr val="0000FF"/>
                </a:solidFill>
              </a:rPr>
              <a:t> Regulation Psychology</a:t>
            </a:r>
          </a:p>
          <a:p>
            <a:pPr>
              <a:buFontTx/>
              <a:buNone/>
            </a:pPr>
            <a:r>
              <a:rPr lang="en-US" altLang="de-DE" sz="2800" dirty="0">
                <a:solidFill>
                  <a:srgbClr val="0000FF"/>
                </a:solidFill>
              </a:rPr>
              <a:t>Penta Design, NLP Practitioner (DVNLP)</a:t>
            </a:r>
          </a:p>
          <a:p>
            <a:pPr>
              <a:buFontTx/>
              <a:buNone/>
            </a:pPr>
            <a:r>
              <a:rPr lang="en-US" altLang="de-DE" sz="2800" dirty="0">
                <a:solidFill>
                  <a:srgbClr val="0000FF"/>
                </a:solidFill>
              </a:rPr>
              <a:t>Energetic Information Medicine</a:t>
            </a:r>
          </a:p>
          <a:p>
            <a:pPr>
              <a:buFontTx/>
              <a:buNone/>
            </a:pPr>
            <a:r>
              <a:rPr lang="en-US" altLang="de-DE" sz="2800" dirty="0" err="1">
                <a:solidFill>
                  <a:srgbClr val="00AE00"/>
                </a:solidFill>
              </a:rPr>
              <a:t>GoMedus</a:t>
            </a:r>
            <a:r>
              <a:rPr lang="en-US" altLang="de-DE" sz="2800" dirty="0">
                <a:solidFill>
                  <a:srgbClr val="00AE00"/>
                </a:solidFill>
              </a:rPr>
              <a:t> </a:t>
            </a:r>
            <a:r>
              <a:rPr lang="en-US" altLang="de-DE" sz="2800" dirty="0" err="1">
                <a:solidFill>
                  <a:srgbClr val="00AE00"/>
                </a:solidFill>
              </a:rPr>
              <a:t>Gesundheitszentrum</a:t>
            </a:r>
            <a:r>
              <a:rPr lang="en-US" altLang="de-DE" sz="2800" dirty="0">
                <a:solidFill>
                  <a:srgbClr val="00AE00"/>
                </a:solidFill>
              </a:rPr>
              <a:t> Berlin</a:t>
            </a:r>
          </a:p>
          <a:p>
            <a:pPr>
              <a:buFontTx/>
              <a:buNone/>
            </a:pPr>
            <a:r>
              <a:rPr lang="en-US" altLang="de-DE" sz="2800" dirty="0" err="1">
                <a:solidFill>
                  <a:srgbClr val="00AE00"/>
                </a:solidFill>
              </a:rPr>
              <a:t>Kurfürstendamm</a:t>
            </a:r>
            <a:r>
              <a:rPr lang="en-US" altLang="de-DE" sz="2800" dirty="0">
                <a:solidFill>
                  <a:srgbClr val="00AE00"/>
                </a:solidFill>
              </a:rPr>
              <a:t> 33</a:t>
            </a:r>
          </a:p>
          <a:p>
            <a:pPr>
              <a:buFontTx/>
              <a:buNone/>
            </a:pPr>
            <a:r>
              <a:rPr lang="en-US" altLang="de-DE" sz="2800" dirty="0">
                <a:solidFill>
                  <a:srgbClr val="00AE00"/>
                </a:solidFill>
              </a:rPr>
              <a:t>10719 Berlin</a:t>
            </a:r>
          </a:p>
          <a:p>
            <a:pPr>
              <a:buFontTx/>
              <a:buNone/>
            </a:pPr>
            <a:r>
              <a:rPr lang="en-US" altLang="de-DE" sz="2800" dirty="0">
                <a:solidFill>
                  <a:srgbClr val="00AE00"/>
                </a:solidFill>
              </a:rPr>
              <a:t>Tel. 0049 (0) 30 322923300</a:t>
            </a:r>
          </a:p>
          <a:p>
            <a:pPr>
              <a:buFontTx/>
              <a:buNone/>
            </a:pPr>
            <a:r>
              <a:rPr lang="en-US" altLang="de-DE" sz="2800" dirty="0">
                <a:solidFill>
                  <a:srgbClr val="00AE00"/>
                </a:solidFill>
              </a:rPr>
              <a:t>Mobil. 0049(0) 1776335087</a:t>
            </a:r>
          </a:p>
          <a:p>
            <a:pPr>
              <a:buFontTx/>
              <a:buNone/>
            </a:pPr>
            <a:r>
              <a:rPr lang="en-US" altLang="de-DE" sz="2800" dirty="0">
                <a:solidFill>
                  <a:srgbClr val="00AE00"/>
                </a:solidFill>
              </a:rPr>
              <a:t>Fax. 0049(0) 30 322923333</a:t>
            </a:r>
          </a:p>
          <a:p>
            <a:pPr>
              <a:buFontTx/>
              <a:buNone/>
            </a:pPr>
            <a:r>
              <a:rPr lang="en-US" altLang="de-DE" sz="2800" dirty="0">
                <a:solidFill>
                  <a:srgbClr val="00AE00"/>
                </a:solidFill>
              </a:rPr>
              <a:t>Email.  metadoctor@t-online.de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Inflammation of the Iris (Iritis)</a:t>
            </a:r>
          </a:p>
        </p:txBody>
      </p:sp>
      <p:pic>
        <p:nvPicPr>
          <p:cNvPr id="33795" name="Bild 4" descr="Iritit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1066800"/>
            <a:ext cx="7596187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Uveitis</a:t>
            </a:r>
          </a:p>
        </p:txBody>
      </p:sp>
      <p:pic>
        <p:nvPicPr>
          <p:cNvPr id="35843" name="Picture 5" descr="Samstag, 19"/>
          <p:cNvPicPr>
            <a:picLocks noChangeAspect="1" noChangeArrowheads="1"/>
          </p:cNvPicPr>
          <p:nvPr/>
        </p:nvPicPr>
        <p:blipFill>
          <a:blip r:embed="rId3" cstate="email">
            <a:lum brigh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8424862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“Melanoma” of the Ciliary Body</a:t>
            </a:r>
          </a:p>
        </p:txBody>
      </p:sp>
      <p:pic>
        <p:nvPicPr>
          <p:cNvPr id="37891" name="Picture 5" descr="U44700-011-f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130300"/>
            <a:ext cx="8388350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Choroid – “Melanoma”</a:t>
            </a:r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438" y="893763"/>
            <a:ext cx="7477125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Choroid – “Melanoma”</a:t>
            </a:r>
          </a:p>
        </p:txBody>
      </p:sp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388" y="912813"/>
            <a:ext cx="7515225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RM766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990600"/>
            <a:ext cx="6913563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Pupillary Seam Nodules (Sarcoidosis)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Tear Ducts</a:t>
            </a: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 – </a:t>
            </a: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Lacrimal</a:t>
            </a: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 </a:t>
            </a: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Gland</a:t>
            </a: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s</a:t>
            </a:r>
          </a:p>
        </p:txBody>
      </p:sp>
      <p:pic>
        <p:nvPicPr>
          <p:cNvPr id="46083" name="Bild 2" descr="8 Tränendrüsen  Kopie.psd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857250"/>
            <a:ext cx="6019800" cy="581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Eye Diseases - Distribution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58863"/>
            <a:ext cx="9144000" cy="579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578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Inflammation of the Tear Ducts</a:t>
            </a:r>
          </a:p>
        </p:txBody>
      </p:sp>
      <p:pic>
        <p:nvPicPr>
          <p:cNvPr id="47107" name="Picture 3" descr="6_10667165539_low">
            <a:hlinkClick r:id="rId2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3238" y="1200150"/>
            <a:ext cx="8172450" cy="525303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8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88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857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Img2946_73_low">
            <a:hlinkClick r:id="rId2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188" y="1196975"/>
            <a:ext cx="8170862" cy="5446713"/>
          </a:xfrm>
        </p:spPr>
      </p:pic>
      <p:sp>
        <p:nvSpPr>
          <p:cNvPr id="48131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Inflammation of the Tear Ducts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1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3"/>
          <p:cNvSpPr>
            <a:spLocks noChangeArrowheads="1"/>
          </p:cNvSpPr>
          <p:nvPr/>
        </p:nvSpPr>
        <p:spPr bwMode="auto">
          <a:xfrm>
            <a:off x="228600" y="188913"/>
            <a:ext cx="86868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Moll’s, of </a:t>
            </a:r>
            <a:r>
              <a:rPr lang="en-US" altLang="de-DE" sz="2400" dirty="0" err="1">
                <a:solidFill>
                  <a:srgbClr val="003366"/>
                </a:solidFill>
                <a:latin typeface="Arial Black" charset="0"/>
              </a:rPr>
              <a:t>Zeis</a:t>
            </a: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 and Meibomian Glands</a:t>
            </a:r>
          </a:p>
        </p:txBody>
      </p:sp>
      <p:pic>
        <p:nvPicPr>
          <p:cNvPr id="49155" name="Bild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7150" y="998538"/>
            <a:ext cx="3990975" cy="585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1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5017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984250"/>
            <a:ext cx="7634288" cy="568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AutoShape 3"/>
          <p:cNvSpPr>
            <a:spLocks noChangeArrowheads="1"/>
          </p:cNvSpPr>
          <p:nvPr/>
        </p:nvSpPr>
        <p:spPr bwMode="auto">
          <a:xfrm>
            <a:off x="228600" y="188913"/>
            <a:ext cx="86868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 err="1">
                <a:solidFill>
                  <a:srgbClr val="003366"/>
                </a:solidFill>
                <a:latin typeface="Arial Black" charset="0"/>
              </a:rPr>
              <a:t>Stye</a:t>
            </a:r>
            <a:endParaRPr lang="en-US" altLang="de-DE" sz="2400" dirty="0">
              <a:solidFill>
                <a:srgbClr val="003366"/>
              </a:solidFill>
              <a:latin typeface="Arial Black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1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003366"/>
              </a:solidFill>
              <a:latin typeface="Arial Black" charset="0"/>
            </a:endParaRPr>
          </a:p>
        </p:txBody>
      </p:sp>
      <p:sp>
        <p:nvSpPr>
          <p:cNvPr id="51203" name="AutoShape 3"/>
          <p:cNvSpPr>
            <a:spLocks noChangeArrowheads="1"/>
          </p:cNvSpPr>
          <p:nvPr/>
        </p:nvSpPr>
        <p:spPr bwMode="auto">
          <a:xfrm>
            <a:off x="228600" y="188913"/>
            <a:ext cx="86868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Chalazion</a:t>
            </a:r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838200"/>
            <a:ext cx="75247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1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003366"/>
              </a:solidFill>
              <a:latin typeface="Arial Black" charset="0"/>
            </a:endParaRPr>
          </a:p>
        </p:txBody>
      </p:sp>
      <p:sp>
        <p:nvSpPr>
          <p:cNvPr id="52227" name="AutoShape 3"/>
          <p:cNvSpPr>
            <a:spLocks noChangeArrowheads="1"/>
          </p:cNvSpPr>
          <p:nvPr/>
        </p:nvSpPr>
        <p:spPr bwMode="auto">
          <a:xfrm>
            <a:off x="228600" y="188913"/>
            <a:ext cx="86868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Chalazion</a:t>
            </a: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450" y="1009650"/>
            <a:ext cx="7256463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1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73163"/>
            <a:ext cx="91440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1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Bild 2" descr="media-i00000441w540h720q9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Iris Musculature</a:t>
            </a:r>
          </a:p>
        </p:txBody>
      </p:sp>
      <p:pic>
        <p:nvPicPr>
          <p:cNvPr id="55299" name="Bild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9100" y="1096963"/>
            <a:ext cx="5978525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Iris Musculature</a:t>
            </a:r>
          </a:p>
        </p:txBody>
      </p:sp>
      <p:sp>
        <p:nvSpPr>
          <p:cNvPr id="56323" name="Text Box 10"/>
          <p:cNvSpPr txBox="1">
            <a:spLocks noChangeArrowheads="1"/>
          </p:cNvSpPr>
          <p:nvPr/>
        </p:nvSpPr>
        <p:spPr bwMode="auto">
          <a:xfrm>
            <a:off x="323850" y="1052513"/>
            <a:ext cx="8424863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/>
              <a:t> =  old, intestinal musculature of the eyeball.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/>
              <a:t>Pupil, Lat. </a:t>
            </a:r>
            <a:r>
              <a:rPr lang="en-US" altLang="de-DE" sz="2400" i="1" dirty="0" err="1"/>
              <a:t>Pupilla</a:t>
            </a:r>
            <a:r>
              <a:rPr lang="en-US" altLang="de-DE" sz="2400" dirty="0"/>
              <a:t>, literally </a:t>
            </a:r>
            <a:r>
              <a:rPr lang="en-US" altLang="de-DE" sz="2400" i="1" dirty="0"/>
              <a:t>Little Doll</a:t>
            </a:r>
            <a:r>
              <a:rPr lang="en-US" altLang="de-DE" sz="2400" dirty="0"/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/>
              <a:t>  </a:t>
            </a:r>
          </a:p>
        </p:txBody>
      </p:sp>
      <p:pic>
        <p:nvPicPr>
          <p:cNvPr id="56324" name="Bild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32113"/>
            <a:ext cx="91440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" y="-4763"/>
            <a:ext cx="7848600" cy="6862763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Bild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003151">
            <a:off x="-1166813" y="-2459038"/>
            <a:ext cx="11749088" cy="1174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AutoShape 3"/>
          <p:cNvSpPr>
            <a:spLocks noChangeArrowheads="1"/>
          </p:cNvSpPr>
          <p:nvPr/>
        </p:nvSpPr>
        <p:spPr bwMode="auto">
          <a:xfrm>
            <a:off x="0" y="188913"/>
            <a:ext cx="91440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Smooth Musculature – Intestinal Peristalsis Principle</a:t>
            </a:r>
          </a:p>
        </p:txBody>
      </p:sp>
      <p:pic>
        <p:nvPicPr>
          <p:cNvPr id="5734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154113"/>
            <a:ext cx="7993062" cy="557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" descr="Kopie von img00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8569325" cy="55006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1331913" y="2133600"/>
            <a:ext cx="2197100" cy="8223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/>
              <a:t>Parasympaticus-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/>
              <a:t>Aktivität</a:t>
            </a:r>
          </a:p>
        </p:txBody>
      </p:sp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5868988" y="2133600"/>
            <a:ext cx="2447925" cy="822325"/>
          </a:xfrm>
          <a:prstGeom prst="rect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/>
              <a:t>Sympaticus-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/>
              <a:t>Aktivität</a:t>
            </a:r>
          </a:p>
        </p:txBody>
      </p:sp>
      <p:sp>
        <p:nvSpPr>
          <p:cNvPr id="58373" name="Text Box 7"/>
          <p:cNvSpPr txBox="1">
            <a:spLocks noChangeArrowheads="1"/>
          </p:cNvSpPr>
          <p:nvPr/>
        </p:nvSpPr>
        <p:spPr bwMode="auto">
          <a:xfrm>
            <a:off x="250825" y="4889500"/>
            <a:ext cx="2703513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/>
              <a:t>M.sphincter pupillae</a:t>
            </a:r>
          </a:p>
        </p:txBody>
      </p:sp>
      <p:sp>
        <p:nvSpPr>
          <p:cNvPr id="58374" name="Text Box 8"/>
          <p:cNvSpPr txBox="1">
            <a:spLocks noChangeArrowheads="1"/>
          </p:cNvSpPr>
          <p:nvPr/>
        </p:nvSpPr>
        <p:spPr bwMode="auto">
          <a:xfrm>
            <a:off x="6443663" y="4818063"/>
            <a:ext cx="2600325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/>
              <a:t>M.dilatator pupillae</a:t>
            </a:r>
          </a:p>
        </p:txBody>
      </p:sp>
      <p:sp>
        <p:nvSpPr>
          <p:cNvPr id="58375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III. Hirnnerv: Irismuskulatur</a:t>
            </a:r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Bild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003151">
            <a:off x="-1166813" y="-2459038"/>
            <a:ext cx="11749088" cy="1174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Iris Musculature</a:t>
            </a:r>
          </a:p>
        </p:txBody>
      </p:sp>
      <p:pic>
        <p:nvPicPr>
          <p:cNvPr id="60419" name="Bild 13" descr="Unbenannt-3.ps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8686800" cy="411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Bild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003151">
            <a:off x="-1166813" y="-2459038"/>
            <a:ext cx="11749088" cy="1174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Unevenly Shaped Pupil</a:t>
            </a:r>
          </a:p>
        </p:txBody>
      </p:sp>
      <p:pic>
        <p:nvPicPr>
          <p:cNvPr id="61443" name="Picture 13" descr="Zyklodialyse,  Pupille entrund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939800"/>
            <a:ext cx="7704137" cy="554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2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Outer Eye Muscles</a:t>
            </a:r>
          </a:p>
        </p:txBody>
      </p:sp>
      <p:pic>
        <p:nvPicPr>
          <p:cNvPr id="62467" name="Bild 4" descr="Lateral_orbit_nerves_chngd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3" y="1143000"/>
            <a:ext cx="8186737" cy="534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AutoShape 2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Outer Eye Muscles</a:t>
            </a:r>
          </a:p>
        </p:txBody>
      </p:sp>
      <p:pic>
        <p:nvPicPr>
          <p:cNvPr id="64515" name="Bild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1103313"/>
            <a:ext cx="5670550" cy="575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2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Outer Eye Muscles</a:t>
            </a:r>
          </a:p>
        </p:txBody>
      </p:sp>
      <p:pic>
        <p:nvPicPr>
          <p:cNvPr id="66563" name="Picture 6" descr="Bild:Schielformen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425" y="1081088"/>
            <a:ext cx="3889375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7"/>
          <p:cNvSpPr txBox="1">
            <a:spLocks noChangeArrowheads="1"/>
          </p:cNvSpPr>
          <p:nvPr/>
        </p:nvSpPr>
        <p:spPr bwMode="auto">
          <a:xfrm>
            <a:off x="6351588" y="139700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800"/>
          </a:p>
        </p:txBody>
      </p:sp>
      <p:sp>
        <p:nvSpPr>
          <p:cNvPr id="66565" name="Text Box 8"/>
          <p:cNvSpPr txBox="1">
            <a:spLocks noChangeArrowheads="1"/>
          </p:cNvSpPr>
          <p:nvPr/>
        </p:nvSpPr>
        <p:spPr bwMode="auto">
          <a:xfrm>
            <a:off x="4984749" y="1078697"/>
            <a:ext cx="333166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2800" u="sng" dirty="0">
                <a:solidFill>
                  <a:schemeClr val="bg1"/>
                </a:solidFill>
              </a:rPr>
              <a:t>Forms of Strabismus</a:t>
            </a:r>
            <a:r>
              <a:rPr lang="en-US" altLang="de-DE" sz="2800" dirty="0">
                <a:solidFill>
                  <a:schemeClr val="bg1"/>
                </a:solidFill>
              </a:rPr>
              <a:t>: Esotropia/Crossed</a:t>
            </a:r>
          </a:p>
        </p:txBody>
      </p:sp>
      <p:sp>
        <p:nvSpPr>
          <p:cNvPr id="66566" name="Text Box 9"/>
          <p:cNvSpPr txBox="1">
            <a:spLocks noChangeArrowheads="1"/>
          </p:cNvSpPr>
          <p:nvPr/>
        </p:nvSpPr>
        <p:spPr bwMode="auto">
          <a:xfrm>
            <a:off x="4984750" y="2751138"/>
            <a:ext cx="31277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2800" dirty="0">
                <a:solidFill>
                  <a:schemeClr val="bg1"/>
                </a:solidFill>
              </a:rPr>
              <a:t>Exotropia/Divergent</a:t>
            </a:r>
          </a:p>
        </p:txBody>
      </p:sp>
      <p:sp>
        <p:nvSpPr>
          <p:cNvPr id="66567" name="Text Box 10"/>
          <p:cNvSpPr txBox="1">
            <a:spLocks noChangeArrowheads="1"/>
          </p:cNvSpPr>
          <p:nvPr/>
        </p:nvSpPr>
        <p:spPr bwMode="auto">
          <a:xfrm>
            <a:off x="5003800" y="4333875"/>
            <a:ext cx="30334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2800" dirty="0">
                <a:solidFill>
                  <a:schemeClr val="bg1"/>
                </a:solidFill>
              </a:rPr>
              <a:t>Hypotropia/Vertical</a:t>
            </a:r>
          </a:p>
        </p:txBody>
      </p:sp>
      <p:sp>
        <p:nvSpPr>
          <p:cNvPr id="66568" name="Text Box 11"/>
          <p:cNvSpPr txBox="1">
            <a:spLocks noChangeArrowheads="1"/>
          </p:cNvSpPr>
          <p:nvPr/>
        </p:nvSpPr>
        <p:spPr bwMode="auto">
          <a:xfrm>
            <a:off x="5003800" y="5661025"/>
            <a:ext cx="30524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2800" dirty="0" err="1">
                <a:solidFill>
                  <a:schemeClr val="bg1"/>
                </a:solidFill>
              </a:rPr>
              <a:t>Cyclotropia</a:t>
            </a:r>
            <a:r>
              <a:rPr lang="en-US" altLang="de-DE" sz="2800" dirty="0">
                <a:solidFill>
                  <a:schemeClr val="bg1"/>
                </a:solidFill>
              </a:rPr>
              <a:t>/Rolling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Strabismus - Esotropia </a:t>
            </a:r>
          </a:p>
        </p:txBody>
      </p:sp>
      <p:pic>
        <p:nvPicPr>
          <p:cNvPr id="68611" name="Picture 6" descr="schieloperation-baby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750" y="1076325"/>
            <a:ext cx="8172450" cy="544830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AutoShape 2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Strabismus - Esotropia</a:t>
            </a:r>
          </a:p>
        </p:txBody>
      </p:sp>
      <p:pic>
        <p:nvPicPr>
          <p:cNvPr id="69635" name="Picture 6" descr="Schielender Junge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51050" y="908050"/>
            <a:ext cx="5091113" cy="5689600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AutoShape 2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Strabismus – Esotropia </a:t>
            </a:r>
          </a:p>
        </p:txBody>
      </p:sp>
      <p:pic>
        <p:nvPicPr>
          <p:cNvPr id="70659" name="Picture 10" descr="Schielen, Beispiel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1700213"/>
            <a:ext cx="8748712" cy="423227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Bild 2" descr="632px-Eye_scheme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-315913"/>
            <a:ext cx="9396413" cy="776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AutoShape 2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Strabismus - Hypertropia </a:t>
            </a:r>
          </a:p>
        </p:txBody>
      </p:sp>
      <p:pic>
        <p:nvPicPr>
          <p:cNvPr id="71683" name="Picture 5" descr="Diverse Augenerkrankungen"/>
          <p:cNvPicPr>
            <a:picLocks noGrp="1" noChangeAspect="1" noChangeArrowheads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288" y="1674813"/>
            <a:ext cx="8424862" cy="6291262"/>
          </a:xfr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AutoShape 2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Strabismus in CM – “Occlusion therapy”</a:t>
            </a:r>
          </a:p>
        </p:txBody>
      </p:sp>
      <p:pic>
        <p:nvPicPr>
          <p:cNvPr id="72707" name="Picture 6" descr="Bild:Pflastertherapie.jpg">
            <a:hlinkClick r:id="rId2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43200" y="908050"/>
            <a:ext cx="3895725" cy="5843588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Bild:Desinsertion du muscle CO.jpg">
            <a:hlinkClick r:id="rId2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8500" y="981075"/>
            <a:ext cx="7618413" cy="5713413"/>
          </a:xfrm>
        </p:spPr>
      </p:pic>
      <p:sp>
        <p:nvSpPr>
          <p:cNvPr id="73731" name="AutoShape 2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OP – on the M. rectus medialis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Eyelid – Opening and Closing Muscles</a:t>
            </a:r>
          </a:p>
        </p:txBody>
      </p:sp>
      <p:pic>
        <p:nvPicPr>
          <p:cNvPr id="74755" name="Bild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1773238"/>
            <a:ext cx="4591050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Bild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8" y="2330450"/>
            <a:ext cx="4083050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AutoShape 3"/>
          <p:cNvSpPr>
            <a:spLocks noChangeArrowheads="1"/>
          </p:cNvSpPr>
          <p:nvPr/>
        </p:nvSpPr>
        <p:spPr bwMode="auto">
          <a:xfrm>
            <a:off x="250825" y="188913"/>
            <a:ext cx="8569325" cy="5762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Opening</a:t>
            </a: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 </a:t>
            </a: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Muscle</a:t>
            </a: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 </a:t>
            </a:r>
            <a:r>
              <a:rPr lang="de-DE" altLang="de-DE" sz="2400" dirty="0">
                <a:solidFill>
                  <a:srgbClr val="003366"/>
                </a:solidFill>
                <a:latin typeface="Arial Black" charset="0"/>
              </a:rPr>
              <a:t>–</a:t>
            </a: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 </a:t>
            </a: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Tarsal M.</a:t>
            </a: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 (</a:t>
            </a: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smooth</a:t>
            </a: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 M.)</a:t>
            </a:r>
            <a:r>
              <a:rPr lang="de-DE" altLang="de-DE" sz="2400" dirty="0">
                <a:solidFill>
                  <a:srgbClr val="003366"/>
                </a:solidFill>
                <a:latin typeface="Arial Black" charset="0"/>
              </a:rPr>
              <a:t> </a:t>
            </a: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 </a:t>
            </a:r>
          </a:p>
        </p:txBody>
      </p:sp>
      <p:pic>
        <p:nvPicPr>
          <p:cNvPr id="75779" name="Bild 3" descr="Gray89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06563"/>
            <a:ext cx="9144000" cy="515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AutoShape 3"/>
          <p:cNvSpPr>
            <a:spLocks noChangeArrowheads="1"/>
          </p:cNvSpPr>
          <p:nvPr/>
        </p:nvSpPr>
        <p:spPr bwMode="auto">
          <a:xfrm>
            <a:off x="83975" y="188913"/>
            <a:ext cx="8952521" cy="5762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Opening</a:t>
            </a: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 </a:t>
            </a: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Muscle</a:t>
            </a: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 </a:t>
            </a:r>
            <a:r>
              <a:rPr lang="de-DE" altLang="de-DE" sz="2400" dirty="0">
                <a:solidFill>
                  <a:srgbClr val="003366"/>
                </a:solidFill>
                <a:latin typeface="Arial Black" charset="0"/>
              </a:rPr>
              <a:t>– </a:t>
            </a: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M. </a:t>
            </a:r>
            <a:r>
              <a:rPr lang="en-US" altLang="de-DE" sz="2400" dirty="0" err="1">
                <a:solidFill>
                  <a:srgbClr val="003366"/>
                </a:solidFill>
                <a:latin typeface="Arial Black" charset="0"/>
              </a:rPr>
              <a:t>levator</a:t>
            </a: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 </a:t>
            </a: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palpebrae </a:t>
            </a: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(</a:t>
            </a: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striated</a:t>
            </a: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. M.)</a:t>
            </a:r>
          </a:p>
        </p:txBody>
      </p:sp>
      <p:pic>
        <p:nvPicPr>
          <p:cNvPr id="76803" name="Bild 2" descr="Eyemuscl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0275"/>
            <a:ext cx="9144000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AutoShape 3"/>
          <p:cNvSpPr>
            <a:spLocks noChangeArrowheads="1"/>
          </p:cNvSpPr>
          <p:nvPr/>
        </p:nvSpPr>
        <p:spPr bwMode="auto">
          <a:xfrm>
            <a:off x="250825" y="188913"/>
            <a:ext cx="8569325" cy="5762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Closing</a:t>
            </a: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 </a:t>
            </a: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Muscle</a:t>
            </a: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 </a:t>
            </a:r>
            <a:r>
              <a:rPr lang="de-DE" altLang="de-DE" sz="2400" dirty="0">
                <a:solidFill>
                  <a:srgbClr val="003366"/>
                </a:solidFill>
                <a:latin typeface="Arial Black" charset="0"/>
              </a:rPr>
              <a:t>–</a:t>
            </a: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 M. </a:t>
            </a: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orbicularis</a:t>
            </a: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 (</a:t>
            </a: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striated</a:t>
            </a: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 M.)</a:t>
            </a:r>
            <a:r>
              <a:rPr lang="de-DE" altLang="de-DE" sz="2400" dirty="0">
                <a:solidFill>
                  <a:srgbClr val="003366"/>
                </a:solidFill>
                <a:latin typeface="Arial Black" charset="0"/>
              </a:rPr>
              <a:t> </a:t>
            </a: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 </a:t>
            </a:r>
          </a:p>
        </p:txBody>
      </p:sp>
      <p:pic>
        <p:nvPicPr>
          <p:cNvPr id="77827" name="Bild 2" descr="3.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952500"/>
            <a:ext cx="688975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AutoShape 2"/>
          <p:cNvSpPr>
            <a:spLocks noChangeArrowheads="1"/>
          </p:cNvSpPr>
          <p:nvPr/>
        </p:nvSpPr>
        <p:spPr bwMode="auto">
          <a:xfrm>
            <a:off x="457200" y="228600"/>
            <a:ext cx="8229600" cy="5365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Drooping Eyelid (Ptosis) – M. </a:t>
            </a:r>
            <a:r>
              <a:rPr lang="en-US" altLang="de-DE" sz="2400" dirty="0" err="1">
                <a:solidFill>
                  <a:srgbClr val="003366"/>
                </a:solidFill>
                <a:latin typeface="Arial Black" charset="0"/>
              </a:rPr>
              <a:t>levator</a:t>
            </a: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 palpebrae  </a:t>
            </a:r>
          </a:p>
        </p:txBody>
      </p:sp>
      <p:pic>
        <p:nvPicPr>
          <p:cNvPr id="78851" name="Picture 5" descr="augetanja_horner_syndr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 Box 5"/>
          <p:cNvSpPr txBox="1">
            <a:spLocks noChangeArrowheads="1"/>
          </p:cNvSpPr>
          <p:nvPr/>
        </p:nvSpPr>
        <p:spPr bwMode="auto">
          <a:xfrm>
            <a:off x="323850" y="4943475"/>
            <a:ext cx="8496300" cy="156966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b="1" dirty="0">
                <a:solidFill>
                  <a:schemeClr val="bg1"/>
                </a:solidFill>
              </a:rPr>
              <a:t>Also </a:t>
            </a:r>
            <a:r>
              <a:rPr lang="de-DE" altLang="de-DE" b="1" dirty="0" err="1">
                <a:solidFill>
                  <a:schemeClr val="bg1"/>
                </a:solidFill>
              </a:rPr>
              <a:t>when</a:t>
            </a:r>
            <a:r>
              <a:rPr lang="de-DE" altLang="de-DE" b="1" dirty="0">
                <a:solidFill>
                  <a:schemeClr val="bg1"/>
                </a:solidFill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</a:rPr>
              <a:t>tired</a:t>
            </a:r>
            <a:r>
              <a:rPr lang="de-DE" altLang="de-DE" b="1" dirty="0">
                <a:solidFill>
                  <a:schemeClr val="bg1"/>
                </a:solidFill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</a:rPr>
              <a:t>or</a:t>
            </a:r>
            <a:r>
              <a:rPr lang="de-DE" altLang="de-DE" b="1" dirty="0">
                <a:solidFill>
                  <a:schemeClr val="bg1"/>
                </a:solidFill>
              </a:rPr>
              <a:t> after </a:t>
            </a:r>
            <a:r>
              <a:rPr lang="de-DE" altLang="de-DE" b="1" dirty="0" err="1">
                <a:solidFill>
                  <a:schemeClr val="bg1"/>
                </a:solidFill>
              </a:rPr>
              <a:t>thyroid</a:t>
            </a:r>
            <a:r>
              <a:rPr lang="de-DE" altLang="de-DE" b="1" dirty="0">
                <a:solidFill>
                  <a:schemeClr val="bg1"/>
                </a:solidFill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</a:rPr>
              <a:t>operation</a:t>
            </a:r>
            <a:r>
              <a:rPr lang="de-DE" altLang="de-DE" b="1" dirty="0">
                <a:solidFill>
                  <a:schemeClr val="bg1"/>
                </a:solidFill>
              </a:rPr>
              <a:t> (</a:t>
            </a:r>
            <a:r>
              <a:rPr lang="de-DE" altLang="de-DE" b="1" dirty="0" err="1">
                <a:solidFill>
                  <a:schemeClr val="bg1"/>
                </a:solidFill>
              </a:rPr>
              <a:t>both</a:t>
            </a:r>
            <a:r>
              <a:rPr lang="de-DE" altLang="de-DE" b="1" dirty="0">
                <a:solidFill>
                  <a:schemeClr val="bg1"/>
                </a:solidFill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</a:rPr>
              <a:t>eyes</a:t>
            </a:r>
            <a:r>
              <a:rPr lang="de-DE" altLang="de-DE" b="1" dirty="0">
                <a:solidFill>
                  <a:schemeClr val="bg1"/>
                </a:solidFill>
              </a:rPr>
              <a:t>). This </a:t>
            </a:r>
            <a:r>
              <a:rPr lang="de-DE" altLang="de-DE" b="1" dirty="0" err="1">
                <a:solidFill>
                  <a:schemeClr val="bg1"/>
                </a:solidFill>
              </a:rPr>
              <a:t>is</a:t>
            </a:r>
            <a:r>
              <a:rPr lang="de-DE" altLang="de-DE" b="1" dirty="0">
                <a:solidFill>
                  <a:schemeClr val="bg1"/>
                </a:solidFill>
              </a:rPr>
              <a:t> due </a:t>
            </a:r>
            <a:r>
              <a:rPr lang="de-DE" altLang="de-DE" b="1" dirty="0" err="1">
                <a:solidFill>
                  <a:schemeClr val="bg1"/>
                </a:solidFill>
              </a:rPr>
              <a:t>to</a:t>
            </a:r>
            <a:r>
              <a:rPr lang="de-DE" altLang="de-DE" b="1" dirty="0">
                <a:solidFill>
                  <a:schemeClr val="bg1"/>
                </a:solidFill>
              </a:rPr>
              <a:t> a </a:t>
            </a:r>
            <a:r>
              <a:rPr lang="de-DE" altLang="de-DE" b="1" dirty="0" err="1">
                <a:solidFill>
                  <a:schemeClr val="bg1"/>
                </a:solidFill>
              </a:rPr>
              <a:t>general</a:t>
            </a:r>
            <a:r>
              <a:rPr lang="de-DE" altLang="de-DE" b="1" dirty="0">
                <a:solidFill>
                  <a:schemeClr val="bg1"/>
                </a:solidFill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</a:rPr>
              <a:t>reduction</a:t>
            </a:r>
            <a:r>
              <a:rPr lang="de-DE" altLang="de-DE" b="1" dirty="0">
                <a:solidFill>
                  <a:schemeClr val="bg1"/>
                </a:solidFill>
              </a:rPr>
              <a:t> in </a:t>
            </a:r>
            <a:r>
              <a:rPr lang="de-DE" altLang="de-DE" b="1" dirty="0" err="1">
                <a:solidFill>
                  <a:schemeClr val="bg1"/>
                </a:solidFill>
              </a:rPr>
              <a:t>sympathetic</a:t>
            </a:r>
            <a:r>
              <a:rPr lang="de-DE" altLang="de-DE" b="1" dirty="0">
                <a:solidFill>
                  <a:schemeClr val="bg1"/>
                </a:solidFill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</a:rPr>
              <a:t>nervous</a:t>
            </a:r>
            <a:r>
              <a:rPr lang="de-DE" altLang="de-DE" b="1" dirty="0">
                <a:solidFill>
                  <a:schemeClr val="bg1"/>
                </a:solidFill>
              </a:rPr>
              <a:t> </a:t>
            </a:r>
            <a:r>
              <a:rPr lang="de-DE" altLang="de-DE" b="1" dirty="0" err="1">
                <a:solidFill>
                  <a:schemeClr val="bg1"/>
                </a:solidFill>
              </a:rPr>
              <a:t>activity</a:t>
            </a:r>
            <a:r>
              <a:rPr lang="de-DE" altLang="de-DE" b="1" dirty="0">
                <a:solidFill>
                  <a:schemeClr val="bg1"/>
                </a:solidFill>
              </a:rPr>
              <a:t>!             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 descr="lid_senile_ptosis_3_2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599363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AutoShape 2"/>
          <p:cNvSpPr>
            <a:spLocks noChangeArrowheads="1"/>
          </p:cNvSpPr>
          <p:nvPr/>
        </p:nvSpPr>
        <p:spPr bwMode="auto">
          <a:xfrm>
            <a:off x="457200" y="228600"/>
            <a:ext cx="8229600" cy="5365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Drooping Eyelids (Ptosis) – M. </a:t>
            </a:r>
            <a:r>
              <a:rPr lang="en-US" altLang="de-DE" sz="2400" dirty="0" err="1">
                <a:solidFill>
                  <a:srgbClr val="003366"/>
                </a:solidFill>
                <a:latin typeface="Arial Black" charset="0"/>
              </a:rPr>
              <a:t>levator</a:t>
            </a: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 palpebrae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AutoShape 2"/>
          <p:cNvSpPr>
            <a:spLocks noChangeArrowheads="1"/>
          </p:cNvSpPr>
          <p:nvPr/>
        </p:nvSpPr>
        <p:spPr bwMode="auto">
          <a:xfrm>
            <a:off x="457200" y="228600"/>
            <a:ext cx="8229600" cy="5365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Drooping Eyelid (Ptosis) </a:t>
            </a:r>
          </a:p>
        </p:txBody>
      </p:sp>
      <p:pic>
        <p:nvPicPr>
          <p:cNvPr id="829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1187450"/>
            <a:ext cx="4183063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Optic</a:t>
            </a: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 Nerve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403350" y="35734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Arial" charset="0"/>
            </a:endParaRPr>
          </a:p>
        </p:txBody>
      </p:sp>
      <p:pic>
        <p:nvPicPr>
          <p:cNvPr id="21508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9975" y="836613"/>
            <a:ext cx="4635500" cy="5832475"/>
          </a:xfr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Inverted Eyelid (Entropion, Trichiasis)</a:t>
            </a:r>
          </a:p>
        </p:txBody>
      </p:sp>
      <p:pic>
        <p:nvPicPr>
          <p:cNvPr id="84995" name="Picture 3" descr="Entropium + Trichiasis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850" y="1014413"/>
            <a:ext cx="8426450" cy="5557837"/>
          </a:xfr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Outward-Turned Eyelid (Ectropium)</a:t>
            </a:r>
          </a:p>
        </p:txBody>
      </p:sp>
      <p:pic>
        <p:nvPicPr>
          <p:cNvPr id="86019" name="Picture 3" descr="Ektropium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0363" y="971550"/>
            <a:ext cx="8388350" cy="5626100"/>
          </a:xfr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AutoShape 1026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Lacrimal Gland Excretory Ducts (Tear Duct) </a:t>
            </a:r>
          </a:p>
        </p:txBody>
      </p:sp>
      <p:pic>
        <p:nvPicPr>
          <p:cNvPr id="87043" name="Bild 2" descr="8 Tränendrüsen  Kopie.ps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857250"/>
            <a:ext cx="6019800" cy="581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1152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Lacrimal Gland Cyst from 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Narrowing of the Excretory Ducts</a:t>
            </a:r>
          </a:p>
        </p:txBody>
      </p:sp>
      <p:pic>
        <p:nvPicPr>
          <p:cNvPr id="89091" name="Picture 3" descr="6_105715161336_low">
            <a:hlinkClick r:id="rId2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8888" y="1628775"/>
            <a:ext cx="6553200" cy="5027613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8F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AutoShape 3"/>
          <p:cNvSpPr>
            <a:spLocks noChangeArrowheads="1"/>
          </p:cNvSpPr>
          <p:nvPr/>
        </p:nvSpPr>
        <p:spPr bwMode="auto">
          <a:xfrm>
            <a:off x="228600" y="188913"/>
            <a:ext cx="86868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Eyelid – Subcutaneous Fatty Tissue</a:t>
            </a:r>
          </a:p>
        </p:txBody>
      </p:sp>
      <p:pic>
        <p:nvPicPr>
          <p:cNvPr id="90115" name="Bild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338" y="998538"/>
            <a:ext cx="3990975" cy="585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AutoShape 3"/>
          <p:cNvSpPr>
            <a:spLocks noChangeArrowheads="1"/>
          </p:cNvSpPr>
          <p:nvPr/>
        </p:nvSpPr>
        <p:spPr bwMode="auto">
          <a:xfrm>
            <a:off x="228600" y="188913"/>
            <a:ext cx="86868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Xanthelasma</a:t>
            </a:r>
          </a:p>
        </p:txBody>
      </p:sp>
      <p:pic>
        <p:nvPicPr>
          <p:cNvPr id="91139" name="Bild 4" descr="3164-xanthelasm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38" y="1303338"/>
            <a:ext cx="8145462" cy="524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AutoShape 3"/>
          <p:cNvSpPr>
            <a:spLocks noChangeArrowheads="1"/>
          </p:cNvSpPr>
          <p:nvPr/>
        </p:nvSpPr>
        <p:spPr bwMode="auto">
          <a:xfrm>
            <a:off x="228600" y="188913"/>
            <a:ext cx="86868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Xanthelasma</a:t>
            </a:r>
          </a:p>
        </p:txBody>
      </p:sp>
      <p:pic>
        <p:nvPicPr>
          <p:cNvPr id="92163" name="Bild 3" descr="x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382713"/>
            <a:ext cx="8683625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AutoShape 3"/>
          <p:cNvSpPr>
            <a:spLocks noChangeArrowheads="1"/>
          </p:cNvSpPr>
          <p:nvPr/>
        </p:nvSpPr>
        <p:spPr bwMode="auto">
          <a:xfrm>
            <a:off x="620713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Vitreous Body</a:t>
            </a:r>
          </a:p>
        </p:txBody>
      </p:sp>
      <p:pic>
        <p:nvPicPr>
          <p:cNvPr id="93187" name="Bild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108075"/>
            <a:ext cx="6051550" cy="577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Fear-of-rear-attack – Attack from Behind (Neck)</a:t>
            </a:r>
          </a:p>
        </p:txBody>
      </p:sp>
      <p:pic>
        <p:nvPicPr>
          <p:cNvPr id="942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1412875"/>
            <a:ext cx="9347200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Under Pressure</a:t>
            </a:r>
          </a:p>
        </p:txBody>
      </p:sp>
      <p:pic>
        <p:nvPicPr>
          <p:cNvPr id="962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03300"/>
            <a:ext cx="91440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Aug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88" y="908050"/>
            <a:ext cx="5000625" cy="5761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Optic Nerve – Sectional View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Under Pressure</a:t>
            </a:r>
          </a:p>
        </p:txBody>
      </p:sp>
      <p:pic>
        <p:nvPicPr>
          <p:cNvPr id="983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53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Anterior and Posterior Chambers of the Eyewall</a:t>
            </a: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1403350" y="35734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Arial" charset="0"/>
            </a:endParaRPr>
          </a:p>
        </p:txBody>
      </p:sp>
      <p:pic>
        <p:nvPicPr>
          <p:cNvPr id="1003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238" y="958850"/>
            <a:ext cx="7559675" cy="591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Intraocular Pressure - Measurement</a:t>
            </a: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1403350" y="35734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Arial" charset="0"/>
            </a:endParaRPr>
          </a:p>
        </p:txBody>
      </p:sp>
      <p:pic>
        <p:nvPicPr>
          <p:cNvPr id="101380" name="Bild 1" descr="Glaukom_Augeninnendru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88" y="1412875"/>
            <a:ext cx="9158288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Optic Nerve</a:t>
            </a:r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1403350" y="35734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Arial" charset="0"/>
            </a:endParaRPr>
          </a:p>
        </p:txBody>
      </p:sp>
      <p:pic>
        <p:nvPicPr>
          <p:cNvPr id="102404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9975" y="836613"/>
            <a:ext cx="4635500" cy="5832475"/>
          </a:xfr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Glaucoma </a:t>
            </a:r>
            <a:r>
              <a:rPr lang="en-US" altLang="de-DE" sz="2400" dirty="0" err="1">
                <a:solidFill>
                  <a:srgbClr val="003366"/>
                </a:solidFill>
                <a:latin typeface="Arial Black" charset="0"/>
              </a:rPr>
              <a:t>Papille</a:t>
            </a:r>
            <a:endParaRPr lang="en-US" altLang="de-DE" sz="2400" dirty="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003300"/>
            <a:ext cx="6805612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AutoShape 3"/>
          <p:cNvSpPr>
            <a:spLocks noChangeArrowheads="1"/>
          </p:cNvSpPr>
          <p:nvPr/>
        </p:nvSpPr>
        <p:spPr bwMode="auto">
          <a:xfrm>
            <a:off x="1587499" y="188912"/>
            <a:ext cx="5792813" cy="100783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SBS of the Optic Nerve –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Conflict: I am so annoyed!</a:t>
            </a: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1403350" y="35734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Arial" charset="0"/>
            </a:endParaRPr>
          </a:p>
        </p:txBody>
      </p:sp>
      <p:pic>
        <p:nvPicPr>
          <p:cNvPr id="1054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95425"/>
            <a:ext cx="91440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Vitreous Body – Cyst</a:t>
            </a:r>
            <a:endParaRPr lang="de-AT" altLang="de-DE" sz="2400" dirty="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106499" name="Picture 3" descr="RM820_thumb">
            <a:hlinkClick r:id="rId2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0475" y="874713"/>
            <a:ext cx="6624638" cy="5781675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Glaucoma “Wearing Blinders” Phenomenon</a:t>
            </a:r>
          </a:p>
        </p:txBody>
      </p:sp>
      <p:pic>
        <p:nvPicPr>
          <p:cNvPr id="107523" name="Picture 3" descr="Bild:A scene as it might be viewed by a person with glaucoma EDS02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638" y="1155700"/>
            <a:ext cx="8058150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Glaucoma</a:t>
            </a:r>
          </a:p>
        </p:txBody>
      </p:sp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5" y="1304925"/>
            <a:ext cx="86868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685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Kondensation von Collagen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111619" name="Picture 6" descr="Gesundes Seh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119188"/>
            <a:ext cx="8551863" cy="562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Eye – Germ Layer Assignment</a:t>
            </a:r>
          </a:p>
        </p:txBody>
      </p:sp>
      <p:pic>
        <p:nvPicPr>
          <p:cNvPr id="24579" name="Bild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3200" y="1096963"/>
            <a:ext cx="5978525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685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Collagen Condensation</a:t>
            </a:r>
          </a:p>
        </p:txBody>
      </p:sp>
      <p:pic>
        <p:nvPicPr>
          <p:cNvPr id="113667" name="Picture 6" descr="Mouches Volan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775" y="1143000"/>
            <a:ext cx="8480425" cy="559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AutoShape 4"/>
          <p:cNvSpPr>
            <a:spLocks noChangeArrowheads="1"/>
          </p:cNvSpPr>
          <p:nvPr/>
        </p:nvSpPr>
        <p:spPr bwMode="auto">
          <a:xfrm>
            <a:off x="457200" y="228601"/>
            <a:ext cx="8229600" cy="60811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Floaters = Collagen Condensation</a:t>
            </a:r>
          </a:p>
        </p:txBody>
      </p:sp>
      <p:pic>
        <p:nvPicPr>
          <p:cNvPr id="115715" name="Picture 10" descr="Bild:Floaters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1268760"/>
            <a:ext cx="62642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Overview – Retina</a:t>
            </a:r>
          </a:p>
        </p:txBody>
      </p:sp>
      <p:pic>
        <p:nvPicPr>
          <p:cNvPr id="117763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50975" y="1035050"/>
            <a:ext cx="6361113" cy="55626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Bild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595313"/>
            <a:ext cx="5549900" cy="62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8786" name="Gerade Verbindung mit Pfeil 2"/>
          <p:cNvCxnSpPr>
            <a:cxnSpLocks noChangeShapeType="1"/>
          </p:cNvCxnSpPr>
          <p:nvPr/>
        </p:nvCxnSpPr>
        <p:spPr bwMode="auto">
          <a:xfrm flipH="1" flipV="1">
            <a:off x="5364163" y="6021388"/>
            <a:ext cx="863600" cy="2873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8787" name="Gerade Verbindung mit Pfeil 8"/>
          <p:cNvCxnSpPr>
            <a:cxnSpLocks noChangeShapeType="1"/>
          </p:cNvCxnSpPr>
          <p:nvPr/>
        </p:nvCxnSpPr>
        <p:spPr bwMode="auto">
          <a:xfrm flipV="1">
            <a:off x="2987675" y="6092825"/>
            <a:ext cx="749300" cy="1889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8788" name="Gerade Verbindung mit Pfeil 2"/>
          <p:cNvCxnSpPr>
            <a:cxnSpLocks noChangeShapeType="1"/>
          </p:cNvCxnSpPr>
          <p:nvPr/>
        </p:nvCxnSpPr>
        <p:spPr bwMode="auto">
          <a:xfrm flipV="1">
            <a:off x="3995738" y="5876925"/>
            <a:ext cx="431800" cy="647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8789" name="Gerade Verbindung mit Pfeil 2"/>
          <p:cNvCxnSpPr>
            <a:cxnSpLocks noChangeShapeType="1"/>
          </p:cNvCxnSpPr>
          <p:nvPr/>
        </p:nvCxnSpPr>
        <p:spPr bwMode="auto">
          <a:xfrm flipH="1" flipV="1">
            <a:off x="4716463" y="5805488"/>
            <a:ext cx="503237" cy="7191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8790" name="AutoShape 2"/>
          <p:cNvSpPr>
            <a:spLocks noChangeArrowheads="1"/>
          </p:cNvSpPr>
          <p:nvPr/>
        </p:nvSpPr>
        <p:spPr bwMode="auto">
          <a:xfrm>
            <a:off x="457200" y="228600"/>
            <a:ext cx="8229600" cy="7524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Cerebral Cortex – Visual Cortex </a:t>
            </a:r>
            <a:br>
              <a:rPr lang="en-US" altLang="de-DE" sz="2400" dirty="0">
                <a:solidFill>
                  <a:srgbClr val="003366"/>
                </a:solidFill>
                <a:latin typeface="Arial Black" charset="0"/>
              </a:rPr>
            </a:b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(inside Vitreous Body, outside Retina)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Bild 1" descr="Sehrinde link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775" y="458788"/>
            <a:ext cx="7323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AutoShape 3"/>
          <p:cNvSpPr>
            <a:spLocks noChangeArrowheads="1"/>
          </p:cNvSpPr>
          <p:nvPr/>
        </p:nvSpPr>
        <p:spPr bwMode="auto">
          <a:xfrm>
            <a:off x="620713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CT: Left Retinal Halves, Active Conflict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Bild 2" descr="Sehrind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750" y="531813"/>
            <a:ext cx="7323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AutoShape 3"/>
          <p:cNvSpPr>
            <a:spLocks noChangeArrowheads="1"/>
          </p:cNvSpPr>
          <p:nvPr/>
        </p:nvSpPr>
        <p:spPr bwMode="auto">
          <a:xfrm>
            <a:off x="620713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CT: Right Retinal Halves, Active Conflict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Bild 1" descr="Sehrinde, Netzhau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9563" y="674688"/>
            <a:ext cx="6089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AutoShape 3"/>
          <p:cNvSpPr>
            <a:spLocks noChangeArrowheads="1"/>
          </p:cNvSpPr>
          <p:nvPr/>
        </p:nvSpPr>
        <p:spPr bwMode="auto">
          <a:xfrm>
            <a:off x="620713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CT: Left Retinal Halves, Recurring Conflict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Ophthalmoscopy – Optic Nerve – Macula</a:t>
            </a:r>
          </a:p>
        </p:txBody>
      </p:sp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1052513"/>
            <a:ext cx="5999163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1041"/>
          <p:cNvSpPr txBox="1">
            <a:spLocks noChangeArrowheads="1"/>
          </p:cNvSpPr>
          <p:nvPr/>
        </p:nvSpPr>
        <p:spPr bwMode="auto">
          <a:xfrm>
            <a:off x="6640513" y="5176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125955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Retinal </a:t>
            </a:r>
            <a:r>
              <a:rPr lang="en-US" altLang="de-DE" sz="2400" dirty="0" err="1">
                <a:solidFill>
                  <a:srgbClr val="003366"/>
                </a:solidFill>
                <a:latin typeface="Arial Black" charset="0"/>
              </a:rPr>
              <a:t>Detatchment</a:t>
            </a:r>
            <a:endParaRPr lang="en-US" altLang="de-DE" sz="2400" dirty="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925513"/>
            <a:ext cx="5781675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1041"/>
          <p:cNvSpPr txBox="1">
            <a:spLocks noChangeArrowheads="1"/>
          </p:cNvSpPr>
          <p:nvPr/>
        </p:nvSpPr>
        <p:spPr bwMode="auto">
          <a:xfrm>
            <a:off x="6640513" y="5176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128003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Retinal </a:t>
            </a:r>
            <a:r>
              <a:rPr lang="en-US" altLang="de-DE" sz="2400" dirty="0" err="1">
                <a:solidFill>
                  <a:srgbClr val="003366"/>
                </a:solidFill>
                <a:latin typeface="Arial Black" charset="0"/>
              </a:rPr>
              <a:t>Detatchment</a:t>
            </a:r>
            <a:endParaRPr lang="en-US" altLang="de-DE" sz="2400" dirty="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128004" name="Picture 4" descr="Netzhautabl__s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017588"/>
            <a:ext cx="6480175" cy="556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“Eyeball”</a:t>
            </a: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 </a:t>
            </a:r>
            <a:r>
              <a:rPr lang="de-DE" altLang="de-DE" sz="2400" dirty="0">
                <a:solidFill>
                  <a:srgbClr val="003366"/>
                </a:solidFill>
                <a:latin typeface="Arial Black" charset="0"/>
              </a:rPr>
              <a:t>–</a:t>
            </a: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 </a:t>
            </a: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Vascular</a:t>
            </a: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 </a:t>
            </a: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Layer</a:t>
            </a: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 = Uvea</a:t>
            </a:r>
          </a:p>
        </p:txBody>
      </p:sp>
      <p:pic>
        <p:nvPicPr>
          <p:cNvPr id="25603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50975" y="1035050"/>
            <a:ext cx="6361113" cy="55626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8" y="1038225"/>
            <a:ext cx="8277225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Retinal Hole (Detachment)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1041"/>
          <p:cNvSpPr txBox="1">
            <a:spLocks noChangeArrowheads="1"/>
          </p:cNvSpPr>
          <p:nvPr/>
        </p:nvSpPr>
        <p:spPr bwMode="auto">
          <a:xfrm>
            <a:off x="6640513" y="5176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132099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Retinal Hole (Detachment)</a:t>
            </a:r>
          </a:p>
        </p:txBody>
      </p:sp>
      <p:pic>
        <p:nvPicPr>
          <p:cNvPr id="132100" name="Picture 4" descr="Netzhautlo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553200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1041"/>
          <p:cNvSpPr txBox="1">
            <a:spLocks noChangeArrowheads="1"/>
          </p:cNvSpPr>
          <p:nvPr/>
        </p:nvSpPr>
        <p:spPr bwMode="auto">
          <a:xfrm>
            <a:off x="6640513" y="5176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134147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Retinoblastoma</a:t>
            </a:r>
            <a:r>
              <a:rPr lang="de-DE" altLang="de-DE" sz="2400" dirty="0">
                <a:solidFill>
                  <a:srgbClr val="003366"/>
                </a:solidFill>
                <a:latin typeface="Arial Black" charset="0"/>
              </a:rPr>
              <a:t> </a:t>
            </a:r>
            <a:endParaRPr lang="de-AT" altLang="de-DE" sz="2400" dirty="0">
              <a:solidFill>
                <a:srgbClr val="003366"/>
              </a:solidFill>
              <a:latin typeface="Arial Black" charset="0"/>
            </a:endParaRPr>
          </a:p>
        </p:txBody>
      </p:sp>
      <p:pic>
        <p:nvPicPr>
          <p:cNvPr id="134148" name="Picture 4" descr="Bild:Fundus retinoblastoma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138" y="947738"/>
            <a:ext cx="6983412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013" y="904875"/>
            <a:ext cx="8466137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Vitreous Traction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169988"/>
            <a:ext cx="8091487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Vitreous Traction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1223963"/>
            <a:ext cx="9218613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Optical Coherence Tomography (OCT)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Retinal Traction</a:t>
            </a:r>
          </a:p>
        </p:txBody>
      </p:sp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0800" y="1773238"/>
            <a:ext cx="91948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1041"/>
          <p:cNvSpPr txBox="1">
            <a:spLocks noChangeArrowheads="1"/>
          </p:cNvSpPr>
          <p:nvPr/>
        </p:nvSpPr>
        <p:spPr bwMode="auto">
          <a:xfrm>
            <a:off x="6640513" y="5176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144387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003366"/>
                </a:solidFill>
                <a:latin typeface="Arial Black" charset="0"/>
              </a:rPr>
              <a:t>Macula</a:t>
            </a:r>
            <a:endParaRPr lang="de-AT" altLang="de-DE" sz="2400">
              <a:solidFill>
                <a:srgbClr val="003366"/>
              </a:solidFill>
              <a:latin typeface="Arial Black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1041"/>
          <p:cNvSpPr txBox="1">
            <a:spLocks noChangeArrowheads="1"/>
          </p:cNvSpPr>
          <p:nvPr/>
        </p:nvSpPr>
        <p:spPr bwMode="auto">
          <a:xfrm>
            <a:off x="6640513" y="5176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146435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Healthy Eye</a:t>
            </a:r>
          </a:p>
        </p:txBody>
      </p:sp>
      <p:pic>
        <p:nvPicPr>
          <p:cNvPr id="146436" name="Picture 18" descr="Bild:Makuladegeneration-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981075"/>
            <a:ext cx="7345362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1041"/>
          <p:cNvSpPr txBox="1">
            <a:spLocks noChangeArrowheads="1"/>
          </p:cNvSpPr>
          <p:nvPr/>
        </p:nvSpPr>
        <p:spPr bwMode="auto">
          <a:xfrm>
            <a:off x="6640513" y="5176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148483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Visual Field with Macular Degeneration</a:t>
            </a:r>
          </a:p>
        </p:txBody>
      </p:sp>
      <p:pic>
        <p:nvPicPr>
          <p:cNvPr id="148484" name="Picture 7" descr="Bild:Makuladegeneration-2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052513"/>
            <a:ext cx="7272338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AutoShape 2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rgbClr val="FCFAA2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2400">
                <a:solidFill>
                  <a:srgbClr val="003366"/>
                </a:solidFill>
                <a:latin typeface="Arial Black" charset="0"/>
              </a:rPr>
              <a:t>Mittelohr und Tuba eustachii - Stammhirn</a:t>
            </a:r>
          </a:p>
        </p:txBody>
      </p:sp>
      <p:pic>
        <p:nvPicPr>
          <p:cNvPr id="26626" name="Bild 1" descr="Stammhir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36663" y="-122238"/>
            <a:ext cx="12145963" cy="859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Brainstem</a:t>
            </a: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 – </a:t>
            </a: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Endoderm</a:t>
            </a: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: </a:t>
            </a: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Choroid</a:t>
            </a: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, Iris</a:t>
            </a:r>
          </a:p>
        </p:txBody>
      </p:sp>
      <p:cxnSp>
        <p:nvCxnSpPr>
          <p:cNvPr id="26628" name="Gerade Verbindung mit Pfeil 4"/>
          <p:cNvCxnSpPr>
            <a:cxnSpLocks noChangeShapeType="1"/>
          </p:cNvCxnSpPr>
          <p:nvPr/>
        </p:nvCxnSpPr>
        <p:spPr bwMode="auto">
          <a:xfrm>
            <a:off x="1476375" y="2349500"/>
            <a:ext cx="1079500" cy="5762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29" name="Gerade Verbindung mit Pfeil 5"/>
          <p:cNvCxnSpPr>
            <a:cxnSpLocks noChangeShapeType="1"/>
          </p:cNvCxnSpPr>
          <p:nvPr/>
        </p:nvCxnSpPr>
        <p:spPr bwMode="auto">
          <a:xfrm flipH="1">
            <a:off x="6156325" y="2319338"/>
            <a:ext cx="900113" cy="6048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1041"/>
          <p:cNvSpPr txBox="1">
            <a:spLocks noChangeArrowheads="1"/>
          </p:cNvSpPr>
          <p:nvPr/>
        </p:nvSpPr>
        <p:spPr bwMode="auto">
          <a:xfrm>
            <a:off x="6640513" y="5176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</p:txBody>
      </p:sp>
      <p:sp>
        <p:nvSpPr>
          <p:cNvPr id="150531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Visual Field with Macular Degeneration</a:t>
            </a:r>
          </a:p>
        </p:txBody>
      </p:sp>
      <p:pic>
        <p:nvPicPr>
          <p:cNvPr id="150532" name="Picture 4" descr="Bild:A scene as it might be viewed by a person with age-related macular degeneration EDS05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058863"/>
            <a:ext cx="8202612" cy="5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1133475"/>
            <a:ext cx="65532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Dry Macular Degeneration – Drusen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1133475"/>
            <a:ext cx="6335713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7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Dry Macular Degeneration – Drusen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3025" y="2349500"/>
            <a:ext cx="921702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5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Cystoid Macular Edema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AutoShape 4"/>
          <p:cNvSpPr>
            <a:spLocks noChangeArrowheads="1"/>
          </p:cNvSpPr>
          <p:nvPr/>
        </p:nvSpPr>
        <p:spPr bwMode="auto">
          <a:xfrm>
            <a:off x="457200" y="228600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Guilt, Shame, Disgrace</a:t>
            </a:r>
          </a:p>
        </p:txBody>
      </p:sp>
      <p:pic>
        <p:nvPicPr>
          <p:cNvPr id="1587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89050"/>
            <a:ext cx="9324975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Overview – Back of the Retina</a:t>
            </a:r>
          </a:p>
        </p:txBody>
      </p:sp>
      <p:pic>
        <p:nvPicPr>
          <p:cNvPr id="160771" name="Bild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1038225"/>
            <a:ext cx="6124575" cy="584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 Field of View with Retinitis pigmentosa</a:t>
            </a:r>
          </a:p>
        </p:txBody>
      </p:sp>
      <p:pic>
        <p:nvPicPr>
          <p:cNvPr id="161795" name="Picture 3" descr="A_scene_as_it_might_be_viewed_by_a_person_with_retinitis_pigmentosa_EDS07"/>
          <p:cNvPicPr>
            <a:picLocks noGrp="1" noChangeAspect="1" noChangeArrowheads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4175" y="1058863"/>
            <a:ext cx="8435975" cy="5624512"/>
          </a:xfrm>
          <a:noFill/>
        </p:spPr>
      </p:pic>
    </p:spTree>
  </p:cSld>
  <p:clrMapOvr>
    <a:masterClrMapping/>
  </p:clrMapOvr>
  <p:transition spd="slow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AutoShape 3"/>
          <p:cNvSpPr>
            <a:spLocks noChangeArrowheads="1"/>
          </p:cNvSpPr>
          <p:nvPr/>
        </p:nvSpPr>
        <p:spPr bwMode="auto">
          <a:xfrm>
            <a:off x="301625" y="188913"/>
            <a:ext cx="8591550" cy="10080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Visual Separation Conflict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Longing, Loneliness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Conjunctivitis</a:t>
            </a:r>
          </a:p>
        </p:txBody>
      </p:sp>
      <p:pic>
        <p:nvPicPr>
          <p:cNvPr id="16384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288" y="1354138"/>
            <a:ext cx="8435975" cy="5078412"/>
          </a:xfr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AutoShape 3"/>
          <p:cNvSpPr>
            <a:spLocks noChangeArrowheads="1"/>
          </p:cNvSpPr>
          <p:nvPr/>
        </p:nvSpPr>
        <p:spPr bwMode="auto">
          <a:xfrm>
            <a:off x="468313" y="188913"/>
            <a:ext cx="8229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dirty="0">
                <a:solidFill>
                  <a:srgbClr val="003366"/>
                </a:solidFill>
                <a:latin typeface="Arial Black" charset="0"/>
              </a:rPr>
              <a:t>Conjunctivitis</a:t>
            </a:r>
            <a:r>
              <a:rPr lang="de-AT" altLang="de-DE" sz="2400" dirty="0">
                <a:solidFill>
                  <a:srgbClr val="003366"/>
                </a:solidFill>
                <a:latin typeface="Arial Black" charset="0"/>
              </a:rPr>
              <a:t> </a:t>
            </a:r>
          </a:p>
        </p:txBody>
      </p:sp>
      <p:pic>
        <p:nvPicPr>
          <p:cNvPr id="164867" name="Picture 3"/>
          <p:cNvPicPr>
            <a:picLocks noGrp="1" noChangeAspect="1" noChangeArrowheads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088" y="836613"/>
            <a:ext cx="7419975" cy="5851525"/>
          </a:xfr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757</Words>
  <Application>Microsoft Office PowerPoint</Application>
  <PresentationFormat>Bildschirmpräsentation (4:3)</PresentationFormat>
  <Paragraphs>215</Paragraphs>
  <Slides>129</Slides>
  <Notes>57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129</vt:i4>
      </vt:variant>
    </vt:vector>
  </HeadingPairs>
  <TitlesOfParts>
    <vt:vector size="133" baseType="lpstr">
      <vt:lpstr>Arial</vt:lpstr>
      <vt:lpstr>Arial Black</vt:lpstr>
      <vt:lpstr>Times New Roman</vt:lpstr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Adaptation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Office-Anwender</dc:creator>
  <cp:lastModifiedBy>Andrew Schlademan</cp:lastModifiedBy>
  <cp:revision>30</cp:revision>
  <dcterms:created xsi:type="dcterms:W3CDTF">2019-09-27T08:01:02Z</dcterms:created>
  <dcterms:modified xsi:type="dcterms:W3CDTF">2019-09-28T12:07:04Z</dcterms:modified>
</cp:coreProperties>
</file>